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Default Extension="pdf" ContentType="application/pdf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4"/>
  </p:notesMasterIdLst>
  <p:sldIdLst>
    <p:sldId id="256" r:id="rId2"/>
    <p:sldId id="309" r:id="rId3"/>
    <p:sldId id="297" r:id="rId4"/>
    <p:sldId id="310" r:id="rId5"/>
    <p:sldId id="311" r:id="rId6"/>
    <p:sldId id="325" r:id="rId7"/>
    <p:sldId id="312" r:id="rId8"/>
    <p:sldId id="313" r:id="rId9"/>
    <p:sldId id="322" r:id="rId10"/>
    <p:sldId id="307" r:id="rId11"/>
    <p:sldId id="269" r:id="rId12"/>
    <p:sldId id="315" r:id="rId13"/>
    <p:sldId id="316" r:id="rId14"/>
    <p:sldId id="317" r:id="rId15"/>
    <p:sldId id="318" r:id="rId16"/>
    <p:sldId id="320" r:id="rId17"/>
    <p:sldId id="319" r:id="rId18"/>
    <p:sldId id="328" r:id="rId19"/>
    <p:sldId id="279" r:id="rId20"/>
    <p:sldId id="281" r:id="rId21"/>
    <p:sldId id="283" r:id="rId22"/>
    <p:sldId id="282" r:id="rId23"/>
    <p:sldId id="288" r:id="rId24"/>
    <p:sldId id="289" r:id="rId25"/>
    <p:sldId id="301" r:id="rId26"/>
    <p:sldId id="308" r:id="rId27"/>
    <p:sldId id="303" r:id="rId28"/>
    <p:sldId id="305" r:id="rId29"/>
    <p:sldId id="323" r:id="rId30"/>
    <p:sldId id="324" r:id="rId31"/>
    <p:sldId id="326" r:id="rId32"/>
    <p:sldId id="327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C9C9C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D0E5E-2824-F14F-BF16-6DCEC1701108}" type="datetimeFigureOut">
              <a:rPr lang="en-US" smtClean="0"/>
              <a:pPr/>
              <a:t>11/9/12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12976-1BCE-A946-BD08-C02B97A8A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4A0-0A7D-334D-A770-B8E533367504}" type="datetimeFigureOut">
              <a:rPr lang="en-US" smtClean="0"/>
              <a:pPr/>
              <a:t>11/9/12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7D10-754F-5042-89C3-D9D0967A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4A0-0A7D-334D-A770-B8E533367504}" type="datetimeFigureOut">
              <a:rPr lang="en-US" smtClean="0"/>
              <a:pPr/>
              <a:t>11/9/12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7D10-754F-5042-89C3-D9D0967A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4A0-0A7D-334D-A770-B8E533367504}" type="datetimeFigureOut">
              <a:rPr lang="en-US" smtClean="0"/>
              <a:pPr/>
              <a:t>11/9/12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7D10-754F-5042-89C3-D9D0967A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4A0-0A7D-334D-A770-B8E533367504}" type="datetimeFigureOut">
              <a:rPr lang="en-US" smtClean="0"/>
              <a:pPr/>
              <a:t>11/9/12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7D10-754F-5042-89C3-D9D0967A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4A0-0A7D-334D-A770-B8E533367504}" type="datetimeFigureOut">
              <a:rPr lang="en-US" smtClean="0"/>
              <a:pPr/>
              <a:t>11/9/12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7D10-754F-5042-89C3-D9D0967A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4A0-0A7D-334D-A770-B8E533367504}" type="datetimeFigureOut">
              <a:rPr lang="en-US" smtClean="0"/>
              <a:pPr/>
              <a:t>11/9/12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7D10-754F-5042-89C3-D9D0967A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4A0-0A7D-334D-A770-B8E533367504}" type="datetimeFigureOut">
              <a:rPr lang="en-US" smtClean="0"/>
              <a:pPr/>
              <a:t>11/9/12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7D10-754F-5042-89C3-D9D0967A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4A0-0A7D-334D-A770-B8E533367504}" type="datetimeFigureOut">
              <a:rPr lang="en-US" smtClean="0"/>
              <a:pPr/>
              <a:t>11/9/12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7D10-754F-5042-89C3-D9D0967A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4A0-0A7D-334D-A770-B8E533367504}" type="datetimeFigureOut">
              <a:rPr lang="en-US" smtClean="0"/>
              <a:pPr/>
              <a:t>11/9/12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7D10-754F-5042-89C3-D9D0967A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4A0-0A7D-334D-A770-B8E533367504}" type="datetimeFigureOut">
              <a:rPr lang="en-US" smtClean="0"/>
              <a:pPr/>
              <a:t>11/9/12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7D10-754F-5042-89C3-D9D0967A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4A0-0A7D-334D-A770-B8E533367504}" type="datetimeFigureOut">
              <a:rPr lang="en-US" smtClean="0"/>
              <a:pPr/>
              <a:t>11/9/12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7D10-754F-5042-89C3-D9D0967A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624A0-0A7D-334D-A770-B8E533367504}" type="datetimeFigureOut">
              <a:rPr lang="en-US" smtClean="0"/>
              <a:pPr/>
              <a:t>11/9/12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97D10-754F-5042-89C3-D9D0967A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df"/><Relationship Id="rId3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df"/><Relationship Id="rId3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df"/><Relationship Id="rId3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df"/><Relationship Id="rId3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df"/><Relationship Id="rId3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df"/><Relationship Id="rId3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df"/><Relationship Id="rId3" Type="http://schemas.openxmlformats.org/officeDocument/2006/relationships/image" Target="../media/image31.png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1.png"/><Relationship Id="rId12" Type="http://schemas.openxmlformats.org/officeDocument/2006/relationships/image" Target="../media/image42.pdf"/><Relationship Id="rId13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df"/><Relationship Id="rId3" Type="http://schemas.openxmlformats.org/officeDocument/2006/relationships/image" Target="../media/image33.png"/><Relationship Id="rId4" Type="http://schemas.openxmlformats.org/officeDocument/2006/relationships/image" Target="../media/image34.pdf"/><Relationship Id="rId5" Type="http://schemas.openxmlformats.org/officeDocument/2006/relationships/image" Target="../media/image35.png"/><Relationship Id="rId6" Type="http://schemas.openxmlformats.org/officeDocument/2006/relationships/image" Target="../media/image36.pdf"/><Relationship Id="rId7" Type="http://schemas.openxmlformats.org/officeDocument/2006/relationships/image" Target="../media/image37.png"/><Relationship Id="rId8" Type="http://schemas.openxmlformats.org/officeDocument/2006/relationships/image" Target="../media/image38.pdf"/><Relationship Id="rId9" Type="http://schemas.openxmlformats.org/officeDocument/2006/relationships/image" Target="../media/image39.png"/><Relationship Id="rId10" Type="http://schemas.openxmlformats.org/officeDocument/2006/relationships/image" Target="../media/image40.pd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4.pdf"/><Relationship Id="rId3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df"/><Relationship Id="rId3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4" Type="http://schemas.openxmlformats.org/officeDocument/2006/relationships/image" Target="../media/image48.pdf"/><Relationship Id="rId5" Type="http://schemas.openxmlformats.org/officeDocument/2006/relationships/image" Target="../media/image49.png"/><Relationship Id="rId6" Type="http://schemas.openxmlformats.org/officeDocument/2006/relationships/image" Target="../media/image50.pdf"/><Relationship Id="rId7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6.pd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2.pdf"/><Relationship Id="rId3" Type="http://schemas.openxmlformats.org/officeDocument/2006/relationships/image" Target="../media/image5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4.pdf"/><Relationship Id="rId3" Type="http://schemas.openxmlformats.org/officeDocument/2006/relationships/image" Target="../media/image5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6.pdf"/><Relationship Id="rId3" Type="http://schemas.openxmlformats.org/officeDocument/2006/relationships/image" Target="../media/image5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4.pdf"/><Relationship Id="rId3" Type="http://schemas.openxmlformats.org/officeDocument/2006/relationships/image" Target="../media/image4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4" Type="http://schemas.openxmlformats.org/officeDocument/2006/relationships/image" Target="../media/image60.pdf"/><Relationship Id="rId5" Type="http://schemas.openxmlformats.org/officeDocument/2006/relationships/image" Target="../media/image61.png"/><Relationship Id="rId6" Type="http://schemas.openxmlformats.org/officeDocument/2006/relationships/image" Target="../media/image62.pdf"/><Relationship Id="rId7" Type="http://schemas.openxmlformats.org/officeDocument/2006/relationships/image" Target="../media/image63.png"/><Relationship Id="rId8" Type="http://schemas.openxmlformats.org/officeDocument/2006/relationships/image" Target="../media/image64.pdf"/><Relationship Id="rId9" Type="http://schemas.openxmlformats.org/officeDocument/2006/relationships/image" Target="../media/image65.png"/><Relationship Id="rId10" Type="http://schemas.openxmlformats.org/officeDocument/2006/relationships/image" Target="../media/image66.pdf"/><Relationship Id="rId11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8.pd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8.pdf"/><Relationship Id="rId3" Type="http://schemas.openxmlformats.org/officeDocument/2006/relationships/image" Target="../media/image6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df"/><Relationship Id="rId3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4" Type="http://schemas.openxmlformats.org/officeDocument/2006/relationships/image" Target="../media/image70.pdf"/><Relationship Id="rId5" Type="http://schemas.openxmlformats.org/officeDocument/2006/relationships/image" Target="../media/image71.png"/><Relationship Id="rId6" Type="http://schemas.openxmlformats.org/officeDocument/2006/relationships/image" Target="../media/image54.pdf"/><Relationship Id="rId7" Type="http://schemas.openxmlformats.org/officeDocument/2006/relationships/image" Target="../media/image55.png"/><Relationship Id="rId8" Type="http://schemas.openxmlformats.org/officeDocument/2006/relationships/image" Target="../media/image1.pdf"/><Relationship Id="rId9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2.pd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4" Type="http://schemas.openxmlformats.org/officeDocument/2006/relationships/image" Target="../media/image64.pdf"/><Relationship Id="rId5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8.pd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3.pdf"/><Relationship Id="rId3" Type="http://schemas.openxmlformats.org/officeDocument/2006/relationships/image" Target="../media/image7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df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df"/><Relationship Id="rId3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df"/><Relationship Id="rId3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df"/><Relationship Id="rId3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df"/><Relationship Id="rId3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df"/><Relationship Id="rId3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24762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err="1" smtClean="0"/>
              <a:t>Inapproximability</a:t>
            </a:r>
            <a:r>
              <a:rPr lang="en-US" dirty="0" smtClean="0"/>
              <a:t> of the </a:t>
            </a:r>
            <a:br>
              <a:rPr lang="en-US" dirty="0" smtClean="0"/>
            </a:br>
            <a:r>
              <a:rPr lang="en-US" dirty="0" smtClean="0"/>
              <a:t>Smallest </a:t>
            </a:r>
            <a:r>
              <a:rPr lang="en-US" dirty="0" err="1" smtClean="0"/>
              <a:t>Superpolyomino</a:t>
            </a:r>
            <a:r>
              <a:rPr lang="en-US" dirty="0" smtClean="0"/>
              <a:t> Problem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274221"/>
            <a:ext cx="9144000" cy="128751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Andrew Winslow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Tufts University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single-stack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507152" y="2932093"/>
            <a:ext cx="2135512" cy="10677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1699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Smallest </a:t>
            </a:r>
            <a:r>
              <a:rPr lang="en-US" sz="3200" dirty="0" err="1" smtClean="0"/>
              <a:t>superpolyomino</a:t>
            </a:r>
            <a:r>
              <a:rPr lang="en-US" sz="3200" dirty="0" smtClean="0"/>
              <a:t> problem is NP-hard. </a:t>
            </a:r>
            <a:r>
              <a:rPr lang="en-US" sz="3200" dirty="0" err="1" smtClean="0">
                <a:sym typeface="Wingdings"/>
              </a:rPr>
              <a:t></a:t>
            </a:r>
            <a:endParaRPr lang="en-US" sz="32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86655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But greedy 4-approximation exists!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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00955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Yields </a:t>
            </a:r>
            <a:r>
              <a:rPr lang="en-US" sz="3200" noProof="0" dirty="0" smtClean="0">
                <a:latin typeface="+mj-lt"/>
                <a:ea typeface="+mj-ea"/>
                <a:cs typeface="+mj-cs"/>
              </a:rPr>
              <a:t>simple, useful string compression. </a:t>
            </a:r>
            <a:r>
              <a:rPr lang="en-US" sz="3200" noProof="0" dirty="0" err="1" smtClean="0">
                <a:latin typeface="+mj-lt"/>
                <a:ea typeface="+mj-ea"/>
                <a:cs typeface="+mj-cs"/>
                <a:sym typeface="Wingdings"/>
              </a:rPr>
              <a:t>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7037" y="1451416"/>
            <a:ext cx="30008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(stick)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Known results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asy-exampl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6461" y="2010755"/>
            <a:ext cx="6426134" cy="34020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Smallest </a:t>
            </a:r>
            <a:r>
              <a:rPr lang="en-US" dirty="0" err="1" smtClean="0"/>
              <a:t>Superpolyomino</a:t>
            </a:r>
            <a:r>
              <a:rPr lang="en-US" dirty="0" smtClean="0"/>
              <a:t> Problem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05034"/>
            <a:ext cx="8229600" cy="1024759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Given a set of </a:t>
            </a:r>
            <a:r>
              <a:rPr lang="en-US" dirty="0" err="1" smtClean="0"/>
              <a:t>polyominoes</a:t>
            </a:r>
            <a:r>
              <a:rPr lang="en-US" dirty="0" smtClean="0"/>
              <a:t>: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3188143"/>
            <a:ext cx="8229600" cy="102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a small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superpolyomino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asy-example-hlt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6461" y="2010754"/>
            <a:ext cx="6426134" cy="34020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Smallest </a:t>
            </a:r>
            <a:r>
              <a:rPr lang="en-US" dirty="0" err="1" smtClean="0"/>
              <a:t>Superpolyomino</a:t>
            </a:r>
            <a:r>
              <a:rPr lang="en-US" dirty="0" smtClean="0"/>
              <a:t> Problem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05034"/>
            <a:ext cx="8229600" cy="1024759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Given a set of </a:t>
            </a:r>
            <a:r>
              <a:rPr lang="en-US" dirty="0" err="1" smtClean="0"/>
              <a:t>polyominoes</a:t>
            </a:r>
            <a:r>
              <a:rPr lang="en-US" dirty="0" smtClean="0"/>
              <a:t>: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3188143"/>
            <a:ext cx="8229600" cy="102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a small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superpolyomino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asy-example-hlt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6461" y="2010753"/>
            <a:ext cx="6426134" cy="34020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Smallest </a:t>
            </a:r>
            <a:r>
              <a:rPr lang="en-US" dirty="0" err="1" smtClean="0"/>
              <a:t>Superpolyomino</a:t>
            </a:r>
            <a:r>
              <a:rPr lang="en-US" dirty="0" smtClean="0"/>
              <a:t> Problem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05034"/>
            <a:ext cx="8229600" cy="1024759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Given a set of </a:t>
            </a:r>
            <a:r>
              <a:rPr lang="en-US" dirty="0" err="1" smtClean="0"/>
              <a:t>polyominoes</a:t>
            </a:r>
            <a:r>
              <a:rPr lang="en-US" dirty="0" smtClean="0"/>
              <a:t>: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3188143"/>
            <a:ext cx="8229600" cy="102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a small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superpolyomino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sy-example-hlt3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6461" y="2010752"/>
            <a:ext cx="6426134" cy="34020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Smallest </a:t>
            </a:r>
            <a:r>
              <a:rPr lang="en-US" dirty="0" err="1" smtClean="0"/>
              <a:t>Superpolyomino</a:t>
            </a:r>
            <a:r>
              <a:rPr lang="en-US" dirty="0" smtClean="0"/>
              <a:t> Problem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05034"/>
            <a:ext cx="8229600" cy="1024759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Given a set of </a:t>
            </a:r>
            <a:r>
              <a:rPr lang="en-US" dirty="0" err="1" smtClean="0"/>
              <a:t>polyominoes</a:t>
            </a:r>
            <a:r>
              <a:rPr lang="en-US" dirty="0" smtClean="0"/>
              <a:t>: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3188143"/>
            <a:ext cx="8229600" cy="102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a small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superpolyomino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asy-example-hlt4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6461" y="2010750"/>
            <a:ext cx="6426134" cy="34020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Smallest </a:t>
            </a:r>
            <a:r>
              <a:rPr lang="en-US" dirty="0" err="1" smtClean="0"/>
              <a:t>Superpolyomino</a:t>
            </a:r>
            <a:r>
              <a:rPr lang="en-US" dirty="0" smtClean="0"/>
              <a:t> Problem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05034"/>
            <a:ext cx="8229600" cy="1024759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Given a set of </a:t>
            </a:r>
            <a:r>
              <a:rPr lang="en-US" dirty="0" err="1" smtClean="0"/>
              <a:t>polyominoes</a:t>
            </a:r>
            <a:r>
              <a:rPr lang="en-US" dirty="0" smtClean="0"/>
              <a:t>: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3188143"/>
            <a:ext cx="8229600" cy="102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a small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superpolyomino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asy-example-hlt5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6461" y="2010751"/>
            <a:ext cx="6426134" cy="34020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Smallest </a:t>
            </a:r>
            <a:r>
              <a:rPr lang="en-US" dirty="0" err="1" smtClean="0"/>
              <a:t>Superpolyomino</a:t>
            </a:r>
            <a:r>
              <a:rPr lang="en-US" dirty="0" smtClean="0"/>
              <a:t> Problem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05034"/>
            <a:ext cx="8229600" cy="1024759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Given a set of </a:t>
            </a:r>
            <a:r>
              <a:rPr lang="en-US" dirty="0" err="1" smtClean="0"/>
              <a:t>polyominoes</a:t>
            </a:r>
            <a:r>
              <a:rPr lang="en-US" dirty="0" smtClean="0"/>
              <a:t>: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3188143"/>
            <a:ext cx="8229600" cy="102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a small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superpolyomino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sy-example-hlt6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6461" y="2010750"/>
            <a:ext cx="6426134" cy="34020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Smallest </a:t>
            </a:r>
            <a:r>
              <a:rPr lang="en-US" dirty="0" err="1" smtClean="0"/>
              <a:t>Superpolyomino</a:t>
            </a:r>
            <a:r>
              <a:rPr lang="en-US" dirty="0" smtClean="0"/>
              <a:t> Problem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05034"/>
            <a:ext cx="8229600" cy="1024759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Given a set of </a:t>
            </a:r>
            <a:r>
              <a:rPr lang="en-US" dirty="0" err="1" smtClean="0"/>
              <a:t>polyominoes</a:t>
            </a:r>
            <a:r>
              <a:rPr lang="en-US" dirty="0" smtClean="0"/>
              <a:t>: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3188143"/>
            <a:ext cx="8229600" cy="102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a small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superpolyomino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easy-example-poly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94603" y="2029578"/>
            <a:ext cx="663575" cy="995363"/>
          </a:xfrm>
          <a:prstGeom prst="rect">
            <a:avLst/>
          </a:prstGeom>
        </p:spPr>
      </p:pic>
      <p:pic>
        <p:nvPicPr>
          <p:cNvPr id="17" name="Picture 16" descr="easy-example-poly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2405061" y="2352068"/>
            <a:ext cx="1023939" cy="341313"/>
          </a:xfrm>
          <a:prstGeom prst="rect">
            <a:avLst/>
          </a:prstGeom>
        </p:spPr>
      </p:pic>
      <p:pic>
        <p:nvPicPr>
          <p:cNvPr id="18" name="Picture 17" descr="easy-example-poly3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3753303" y="2037968"/>
            <a:ext cx="683986" cy="1025979"/>
          </a:xfrm>
          <a:prstGeom prst="rect">
            <a:avLst/>
          </a:prstGeom>
        </p:spPr>
      </p:pic>
      <p:pic>
        <p:nvPicPr>
          <p:cNvPr id="19" name="Picture 18" descr="easy-example-poly4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8"/>
              <a:stretch>
                <a:fillRect/>
              </a:stretch>
            </p:blipFill>
          </mc:Choice>
          <mc:Fallback>
            <p:blipFill>
              <a:blip r:embed="rId9"/>
              <a:stretch>
                <a:fillRect/>
              </a:stretch>
            </p:blipFill>
          </mc:Fallback>
        </mc:AlternateContent>
        <p:spPr>
          <a:xfrm>
            <a:off x="4765479" y="2010755"/>
            <a:ext cx="1014186" cy="1014186"/>
          </a:xfrm>
          <a:prstGeom prst="rect">
            <a:avLst/>
          </a:prstGeom>
        </p:spPr>
      </p:pic>
      <p:pic>
        <p:nvPicPr>
          <p:cNvPr id="20" name="Picture 19" descr="easy-example-poly5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10"/>
              <a:stretch>
                <a:fillRect/>
              </a:stretch>
            </p:blipFill>
          </mc:Choice>
          <mc:Fallback>
            <p:blipFill>
              <a:blip r:embed="rId11"/>
              <a:stretch>
                <a:fillRect/>
              </a:stretch>
            </p:blipFill>
          </mc:Fallback>
        </mc:AlternateContent>
        <p:spPr>
          <a:xfrm>
            <a:off x="6096000" y="2019145"/>
            <a:ext cx="682625" cy="1023938"/>
          </a:xfrm>
          <a:prstGeom prst="rect">
            <a:avLst/>
          </a:prstGeom>
        </p:spPr>
      </p:pic>
      <p:pic>
        <p:nvPicPr>
          <p:cNvPr id="21" name="Picture 20" descr="easy-example-poly6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12"/>
              <a:stretch>
                <a:fillRect/>
              </a:stretch>
            </p:blipFill>
          </mc:Choice>
          <mc:Fallback>
            <p:blipFill>
              <a:blip r:embed="rId13"/>
              <a:stretch>
                <a:fillRect/>
              </a:stretch>
            </p:blipFill>
          </mc:Fallback>
        </mc:AlternateContent>
        <p:spPr>
          <a:xfrm>
            <a:off x="7116083" y="2020055"/>
            <a:ext cx="686512" cy="10297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Smallest </a:t>
            </a:r>
            <a:r>
              <a:rPr lang="en-US" dirty="0" err="1" smtClean="0"/>
              <a:t>Superpolyomino</a:t>
            </a:r>
            <a:r>
              <a:rPr lang="en-US" dirty="0" smtClean="0"/>
              <a:t> Problem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05034"/>
            <a:ext cx="8229600" cy="1024759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Given a set of </a:t>
            </a:r>
            <a:r>
              <a:rPr lang="en-US" dirty="0" err="1" smtClean="0"/>
              <a:t>polyominoes</a:t>
            </a:r>
            <a:r>
              <a:rPr lang="en-US" dirty="0" smtClean="0"/>
              <a:t>: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3188143"/>
            <a:ext cx="8229600" cy="102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a small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superpolyomino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L 0.36788 0.29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" y="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0.00093 L 0.21997 0.3442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1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7.40741E-7 L 0.10903 0.3402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1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7 L -0.07413 0.3453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48148E-6 L -0.25625 0.2951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" y="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92 L -0.2224 0.3428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" y="1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1924533" y="1845156"/>
            <a:ext cx="6013089" cy="612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(even if only two colors)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114325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O(n</a:t>
            </a:r>
            <a:r>
              <a:rPr lang="en-US" sz="3200" baseline="30000" dirty="0" smtClean="0">
                <a:latin typeface="+mj-lt"/>
                <a:ea typeface="+mj-ea"/>
                <a:cs typeface="+mj-cs"/>
              </a:rPr>
              <a:t>1/3 – </a:t>
            </a:r>
            <a:r>
              <a:rPr lang="en-US" sz="3200" baseline="30000" dirty="0" err="1" smtClean="0">
                <a:latin typeface="+mj-lt"/>
                <a:ea typeface="+mj-ea"/>
                <a:cs typeface="+mj-cs"/>
              </a:rPr>
              <a:t>ε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)-approximation is NP-hard. </a:t>
            </a:r>
            <a:r>
              <a:rPr lang="en-US" sz="3200" dirty="0" err="1" smtClean="0">
                <a:latin typeface="+mj-lt"/>
                <a:ea typeface="+mj-ea"/>
                <a:cs typeface="+mj-cs"/>
                <a:sym typeface="Wingdings"/>
              </a:rPr>
              <a:t>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69154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+mj-lt"/>
                <a:ea typeface="+mj-ea"/>
                <a:cs typeface="+mj-cs"/>
                <a:sym typeface="Wingdings"/>
              </a:rPr>
              <a:t>NP-hard even if only one color is used. </a:t>
            </a:r>
            <a:r>
              <a:rPr lang="en-US" sz="3200" dirty="0" err="1" smtClean="0">
                <a:latin typeface="+mj-lt"/>
                <a:ea typeface="+mj-ea"/>
                <a:cs typeface="+mj-cs"/>
                <a:sym typeface="Wingdings"/>
              </a:rPr>
              <a:t>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42566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Simple, useful image compression? No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Content Placeholder 3" descr="monocolor-reduction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35848" b="-35848"/>
              <a:stretch>
                <a:fillRect/>
              </a:stretch>
            </p:blipFill>
          </mc:Choice>
          <mc:Fallback>
            <p:blipFill>
              <a:blip r:embed="rId3"/>
              <a:srcRect t="-35848" b="-35848"/>
              <a:stretch>
                <a:fillRect/>
              </a:stretch>
            </p:blipFill>
          </mc:Fallback>
        </mc:AlternateContent>
        <p:spPr>
          <a:xfrm>
            <a:off x="4481947" y="3350685"/>
            <a:ext cx="1369312" cy="753069"/>
          </a:xfrm>
        </p:spPr>
      </p:pic>
      <p:sp>
        <p:nvSpPr>
          <p:cNvPr id="15" name="Rectangle 14"/>
          <p:cNvSpPr/>
          <p:nvPr/>
        </p:nvSpPr>
        <p:spPr>
          <a:xfrm>
            <a:off x="4607163" y="3901530"/>
            <a:ext cx="1037608" cy="591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322963" y="1845156"/>
            <a:ext cx="6013089" cy="612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(</a:t>
            </a:r>
            <a:r>
              <a:rPr lang="en-US" sz="2400" dirty="0" err="1" smtClean="0">
                <a:latin typeface="+mj-lt"/>
                <a:ea typeface="+mj-ea"/>
                <a:cs typeface="+mj-cs"/>
              </a:rPr>
              <a:t>ε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 &gt; 0)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olyomino-examples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570712" y="1841502"/>
            <a:ext cx="6330495" cy="44685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89214"/>
          </a:xfrm>
        </p:spPr>
        <p:txBody>
          <a:bodyPr/>
          <a:lstStyle/>
          <a:p>
            <a:r>
              <a:rPr lang="en-US" dirty="0" err="1" smtClean="0"/>
              <a:t>Polyominoes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8794"/>
            <a:ext cx="9144000" cy="76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Colored poly-squares 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4355496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Rotation disallowed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-410029" y="1605658"/>
            <a:ext cx="30008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(stick)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99224" y="1383871"/>
            <a:ext cx="8241862" cy="14145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Reduce from </a:t>
            </a:r>
            <a:r>
              <a:rPr kumimoji="0" lang="en-US" sz="3200" b="0" i="0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chromatic number</a:t>
            </a:r>
            <a:r>
              <a:rPr lang="en-US" sz="3200" dirty="0" smtClean="0"/>
              <a:t>.</a:t>
            </a:r>
            <a:endParaRPr lang="en-US" sz="3200" dirty="0"/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sng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224" y="0"/>
            <a:ext cx="4694640" cy="1143000"/>
          </a:xfrm>
        </p:spPr>
        <p:txBody>
          <a:bodyPr/>
          <a:lstStyle/>
          <a:p>
            <a:pPr algn="l"/>
            <a:r>
              <a:rPr lang="en-US" dirty="0" smtClean="0"/>
              <a:t>Reduction Idea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99224" y="3034878"/>
            <a:ext cx="824186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err="1" smtClean="0">
                <a:latin typeface="+mj-lt"/>
                <a:ea typeface="+mj-ea"/>
                <a:cs typeface="+mj-cs"/>
              </a:rPr>
              <a:t>Polyomino</a:t>
            </a:r>
            <a:r>
              <a:rPr lang="en-US" sz="3200" noProof="0" dirty="0" smtClean="0">
                <a:latin typeface="+mj-lt"/>
                <a:ea typeface="+mj-ea"/>
                <a:cs typeface="+mj-cs"/>
              </a:rPr>
              <a:t> ≈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200" noProof="0" dirty="0" smtClean="0">
                <a:latin typeface="+mj-lt"/>
                <a:ea typeface="+mj-ea"/>
                <a:cs typeface="+mj-cs"/>
              </a:rPr>
              <a:t>vertex.</a:t>
            </a:r>
            <a:endParaRPr kumimoji="0" lang="en-US" sz="3200" b="0" i="0" u="none" strike="sng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99224" y="4593048"/>
            <a:ext cx="824186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err="1" smtClean="0">
                <a:latin typeface="+mj-lt"/>
                <a:ea typeface="+mj-ea"/>
                <a:cs typeface="+mj-cs"/>
              </a:rPr>
              <a:t>Polyominoes</a:t>
            </a:r>
            <a:r>
              <a:rPr lang="en-US" sz="3200" noProof="0" dirty="0" smtClean="0">
                <a:latin typeface="+mj-lt"/>
                <a:ea typeface="+mj-ea"/>
                <a:cs typeface="+mj-cs"/>
              </a:rPr>
              <a:t> can stack </a:t>
            </a:r>
            <a:r>
              <a:rPr lang="en-US" sz="3200" noProof="0" dirty="0" err="1" smtClean="0">
                <a:latin typeface="+mj-lt"/>
                <a:ea typeface="+mj-ea"/>
                <a:cs typeface="+mj-cs"/>
              </a:rPr>
              <a:t>iff</a:t>
            </a:r>
            <a:r>
              <a:rPr lang="en-US" sz="3200" noProof="0" dirty="0" smtClean="0"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latin typeface="+mj-lt"/>
                <a:ea typeface="+mj-ea"/>
                <a:cs typeface="+mj-cs"/>
              </a:rPr>
              <a:t>vertices aren’t adjacent.</a:t>
            </a:r>
            <a:endParaRPr kumimoji="0" lang="en-US" sz="3200" b="0" i="0" u="none" strike="sng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Picture 10" descr="coloring-transform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49998" y="512492"/>
            <a:ext cx="2036593" cy="2522386"/>
          </a:xfrm>
          <a:prstGeom prst="rect">
            <a:avLst/>
          </a:prstGeom>
        </p:spPr>
      </p:pic>
      <p:pic>
        <p:nvPicPr>
          <p:cNvPr id="13" name="Picture 12" descr="vertex-sampling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101449" y="3328279"/>
            <a:ext cx="4952130" cy="683053"/>
          </a:xfrm>
          <a:prstGeom prst="rect">
            <a:avLst/>
          </a:prstGeom>
        </p:spPr>
      </p:pic>
      <p:pic>
        <p:nvPicPr>
          <p:cNvPr id="14" name="Picture 13" descr="stacking-exampl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5193864" y="4483582"/>
            <a:ext cx="2938730" cy="14693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sp-reduction-ex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0618" y="1645369"/>
            <a:ext cx="7912608" cy="4425696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 smtClean="0">
                <a:latin typeface="+mj-lt"/>
                <a:ea typeface="+mj-ea"/>
                <a:cs typeface="+mj-cs"/>
              </a:rPr>
              <a:t>Generating </a:t>
            </a:r>
            <a:r>
              <a:rPr lang="en-US" sz="3600" noProof="0" dirty="0" err="1" smtClean="0">
                <a:latin typeface="+mj-lt"/>
                <a:ea typeface="+mj-ea"/>
                <a:cs typeface="+mj-cs"/>
              </a:rPr>
              <a:t>polyominoes</a:t>
            </a:r>
            <a:r>
              <a:rPr lang="en-US" sz="3600" noProof="0" dirty="0" smtClean="0">
                <a:latin typeface="+mj-lt"/>
                <a:ea typeface="+mj-ea"/>
                <a:cs typeface="+mj-cs"/>
              </a:rPr>
              <a:t> from input graph</a:t>
            </a:r>
            <a:endParaRPr kumimoji="0" lang="en-US" sz="3600" b="0" i="0" u="none" strike="sng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sp-reduction-soln-ex-w-labels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898974" y="1629950"/>
            <a:ext cx="7510272" cy="338632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 smtClean="0">
                <a:latin typeface="+mj-lt"/>
                <a:ea typeface="+mj-ea"/>
                <a:cs typeface="+mj-cs"/>
              </a:rPr>
              <a:t>Chromatic number from </a:t>
            </a:r>
            <a:r>
              <a:rPr lang="en-US" sz="3600" noProof="0" dirty="0" err="1" smtClean="0">
                <a:latin typeface="+mj-lt"/>
                <a:ea typeface="+mj-ea"/>
                <a:cs typeface="+mj-cs"/>
              </a:rPr>
              <a:t>superpolyomino</a:t>
            </a:r>
            <a:endParaRPr kumimoji="0" lang="en-US" sz="3600" b="0" i="0" u="none" strike="sng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781921" y="5312500"/>
            <a:ext cx="235696" cy="1588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8292590" y="5312898"/>
            <a:ext cx="236492" cy="1588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898974" y="5431142"/>
            <a:ext cx="7510274" cy="796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898974" y="5431940"/>
            <a:ext cx="7512656" cy="7078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latin typeface="+mj-lt"/>
                <a:ea typeface="+mj-ea"/>
                <a:cs typeface="+mj-cs"/>
              </a:rPr>
              <a:t>4 stacks ≈ 4-coloring</a:t>
            </a:r>
            <a:endParaRPr kumimoji="0" lang="en-US" sz="3200" b="0" i="0" u="none" strike="sng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Two-color </a:t>
            </a:r>
            <a:r>
              <a:rPr lang="en-US" dirty="0" err="1" smtClean="0"/>
              <a:t>polyomino</a:t>
            </a:r>
            <a:r>
              <a:rPr lang="en-US" dirty="0" smtClean="0"/>
              <a:t> sets</a:t>
            </a:r>
            <a:endParaRPr lang="en-US" dirty="0"/>
          </a:p>
        </p:txBody>
      </p:sp>
      <p:pic>
        <p:nvPicPr>
          <p:cNvPr id="4" name="Content Placeholder 3" descr="bicolor-adaption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065" r="-1065"/>
              <a:stretch>
                <a:fillRect/>
              </a:stretch>
            </p:blipFill>
          </mc:Choice>
          <mc:Fallback>
            <p:blipFill>
              <a:blip r:embed="rId3"/>
              <a:srcRect l="-1065" r="-1065"/>
              <a:stretch>
                <a:fillRect/>
              </a:stretch>
            </p:blipFill>
          </mc:Fallback>
        </mc:AlternateContent>
        <p:spPr>
          <a:xfrm>
            <a:off x="729343" y="1685045"/>
            <a:ext cx="7743371" cy="42585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"/>
            <a:ext cx="8229600" cy="1143000"/>
          </a:xfrm>
        </p:spPr>
        <p:txBody>
          <a:bodyPr/>
          <a:lstStyle/>
          <a:p>
            <a:r>
              <a:rPr lang="en-US" dirty="0" smtClean="0"/>
              <a:t>One-color </a:t>
            </a:r>
            <a:r>
              <a:rPr lang="en-US" dirty="0" err="1" smtClean="0"/>
              <a:t>polyomino</a:t>
            </a:r>
            <a:r>
              <a:rPr lang="en-US" dirty="0" smtClean="0"/>
              <a:t> sets</a:t>
            </a:r>
            <a:endParaRPr lang="en-US" dirty="0"/>
          </a:p>
        </p:txBody>
      </p:sp>
      <p:pic>
        <p:nvPicPr>
          <p:cNvPr id="4" name="Content Placeholder 3" descr="monocolor-reduction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35848" b="-35848"/>
              <a:stretch>
                <a:fillRect/>
              </a:stretch>
            </p:blipFill>
          </mc:Choice>
          <mc:Fallback>
            <p:blipFill>
              <a:blip r:embed="rId3"/>
              <a:srcRect t="-35848" b="-35848"/>
              <a:stretch>
                <a:fillRect/>
              </a:stretch>
            </p:blipFill>
          </mc:Fallback>
        </mc:AlternateContent>
        <p:spPr>
          <a:xfrm>
            <a:off x="457200" y="919505"/>
            <a:ext cx="8229600" cy="4525963"/>
          </a:xfr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457521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Reduction from set 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cover.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6368" y="4248517"/>
            <a:ext cx="6412762" cy="4114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onocolor-sets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755500" y="383371"/>
            <a:ext cx="3949620" cy="2232394"/>
          </a:xfrm>
          <a:prstGeom prst="rect">
            <a:avLst/>
          </a:prstGeom>
        </p:spPr>
      </p:pic>
      <p:pic>
        <p:nvPicPr>
          <p:cNvPr id="6" name="Picture 5" descr="monocolor-element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784046" y="3868613"/>
            <a:ext cx="858613" cy="2232394"/>
          </a:xfrm>
          <a:prstGeom prst="rect">
            <a:avLst/>
          </a:prstGeom>
        </p:spPr>
      </p:pic>
      <p:pic>
        <p:nvPicPr>
          <p:cNvPr id="10" name="Picture 9" descr="monocolor-element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3755500" y="3868613"/>
            <a:ext cx="856240" cy="2226224"/>
          </a:xfrm>
          <a:prstGeom prst="rect">
            <a:avLst/>
          </a:prstGeom>
        </p:spPr>
      </p:pic>
      <p:pic>
        <p:nvPicPr>
          <p:cNvPr id="11" name="Picture 10" descr="monocolor-element3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8"/>
              <a:stretch>
                <a:fillRect/>
              </a:stretch>
            </p:blipFill>
          </mc:Choice>
          <mc:Fallback>
            <p:blipFill>
              <a:blip r:embed="rId9"/>
              <a:stretch>
                <a:fillRect/>
              </a:stretch>
            </p:blipFill>
          </mc:Fallback>
        </mc:AlternateContent>
        <p:spPr>
          <a:xfrm>
            <a:off x="5828108" y="3868612"/>
            <a:ext cx="858612" cy="2232391"/>
          </a:xfrm>
          <a:prstGeom prst="rect">
            <a:avLst/>
          </a:prstGeom>
        </p:spPr>
      </p:pic>
      <p:pic>
        <p:nvPicPr>
          <p:cNvPr id="12" name="Picture 11" descr="monocolor-element4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10"/>
              <a:stretch>
                <a:fillRect/>
              </a:stretch>
            </p:blipFill>
          </mc:Choice>
          <mc:Fallback>
            <p:blipFill>
              <a:blip r:embed="rId11"/>
              <a:stretch>
                <a:fillRect/>
              </a:stretch>
            </p:blipFill>
          </mc:Fallback>
        </mc:AlternateContent>
        <p:spPr>
          <a:xfrm>
            <a:off x="6857791" y="3859669"/>
            <a:ext cx="859680" cy="223516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5979" y="4447232"/>
            <a:ext cx="257821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E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lements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979" y="803847"/>
            <a:ext cx="257821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Set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937E-8 2.03657E-6 L 0.00087 -0.5072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0023 L -0.11167 -0.50775 " pathEditMode="relative" ptsTypes="AA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2848E-6 -8.19255E-7 L -0.00104 -0.50775 " pathEditMode="relative" ptsTypes="AA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0093 L -0.11254 -0.50659 " pathEditMode="relative" ptsTypes="AA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-1121" y="5765024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" y="1235436"/>
            <a:ext cx="9144000" cy="77686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Smallest </a:t>
            </a:r>
            <a:r>
              <a:rPr lang="en-US" sz="2800" dirty="0" err="1" smtClean="0"/>
              <a:t>superpolyomino</a:t>
            </a:r>
            <a:r>
              <a:rPr lang="en-US" sz="2800" dirty="0" smtClean="0"/>
              <a:t> problem is NP-hard. </a:t>
            </a:r>
            <a:r>
              <a:rPr lang="en-US" sz="2800" dirty="0" err="1" smtClean="0">
                <a:sym typeface="Wingdings"/>
              </a:rPr>
              <a:t></a:t>
            </a:r>
            <a:endParaRPr lang="en-US" sz="28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" y="1858096"/>
            <a:ext cx="9144000" cy="7768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But greedy 4-approximation exists.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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364352" y="910499"/>
            <a:ext cx="2039585" cy="7768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(stick)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" y="3358589"/>
            <a:ext cx="9144000" cy="2112897"/>
            <a:chOff x="1" y="3530938"/>
            <a:chExt cx="9144000" cy="2112897"/>
          </a:xfrm>
        </p:grpSpPr>
        <p:sp>
          <p:nvSpPr>
            <p:cNvPr id="17" name="Title 1"/>
            <p:cNvSpPr txBox="1">
              <a:spLocks/>
            </p:cNvSpPr>
            <p:nvPr/>
          </p:nvSpPr>
          <p:spPr>
            <a:xfrm>
              <a:off x="1" y="3530938"/>
              <a:ext cx="9144000" cy="77686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Smallest </a:t>
              </a:r>
              <a:r>
                <a:rPr kumimoji="0" lang="en-US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superpolyomino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problem is NP-hard. </a:t>
              </a:r>
              <a:r>
                <a:rPr kumimoji="0" lang="en-US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  <a:sym typeface="Wingdings"/>
                </a:rPr>
                <a:t>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8" name="Title 1"/>
            <p:cNvSpPr txBox="1">
              <a:spLocks/>
            </p:cNvSpPr>
            <p:nvPr/>
          </p:nvSpPr>
          <p:spPr>
            <a:xfrm>
              <a:off x="1" y="4198953"/>
              <a:ext cx="9144000" cy="77686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  <a:defRPr/>
              </a:pPr>
              <a:r>
                <a:rPr lang="en-US" sz="2800" dirty="0" smtClean="0"/>
                <a:t>O(n</a:t>
              </a:r>
              <a:r>
                <a:rPr lang="en-US" sz="2800" baseline="30000" dirty="0" smtClean="0"/>
                <a:t>1/3 – </a:t>
              </a:r>
              <a:r>
                <a:rPr lang="en-US" sz="2800" baseline="30000" dirty="0" err="1" smtClean="0"/>
                <a:t>ε</a:t>
              </a:r>
              <a:r>
                <a:rPr lang="en-US" sz="2800" dirty="0" smtClean="0"/>
                <a:t>)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-approximation is NP-hard. </a:t>
              </a:r>
              <a:r>
                <a:rPr kumimoji="0" lang="en-US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  <a:sym typeface="Wingdings"/>
                </a:rPr>
                <a:t></a:t>
              </a:r>
              <a:endPara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>
            <a:xfrm>
              <a:off x="1" y="4866968"/>
              <a:ext cx="9144000" cy="77686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  <a:defRPr/>
              </a:pPr>
              <a:r>
                <a:rPr lang="en-US" sz="2800" dirty="0" smtClean="0">
                  <a:sym typeface="Wingdings"/>
                </a:rPr>
                <a:t>One-color variant is NP-hard. </a:t>
              </a:r>
              <a:r>
                <a:rPr lang="en-US" sz="2800" dirty="0" err="1" smtClean="0">
                  <a:sym typeface="Wingdings"/>
                </a:rPr>
                <a:t></a:t>
              </a:r>
              <a:r>
                <a:rPr lang="en-US" sz="2800" dirty="0" smtClean="0"/>
                <a:t> </a:t>
              </a:r>
            </a:p>
          </p:txBody>
        </p:sp>
      </p:grpSp>
      <p:sp>
        <p:nvSpPr>
          <p:cNvPr id="22" name="Title 1"/>
          <p:cNvSpPr txBox="1">
            <a:spLocks/>
          </p:cNvSpPr>
          <p:nvPr/>
        </p:nvSpPr>
        <p:spPr>
          <a:xfrm>
            <a:off x="1" y="0"/>
            <a:ext cx="9144000" cy="6531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good, the bad, and the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inapproximable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-1121" y="2482375"/>
            <a:ext cx="9144000" cy="7768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One-color variant is trivial.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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925286" y="1164486"/>
            <a:ext cx="7520214" cy="2084832"/>
            <a:chOff x="925286" y="1146344"/>
            <a:chExt cx="7520214" cy="2084832"/>
          </a:xfrm>
        </p:grpSpPr>
        <p:sp>
          <p:nvSpPr>
            <p:cNvPr id="24" name="Rectangle 23"/>
            <p:cNvSpPr/>
            <p:nvPr/>
          </p:nvSpPr>
          <p:spPr>
            <a:xfrm>
              <a:off x="925286" y="1146344"/>
              <a:ext cx="7520214" cy="2084832"/>
            </a:xfrm>
            <a:prstGeom prst="rect">
              <a:avLst/>
            </a:prstGeom>
            <a:solidFill>
              <a:schemeClr val="bg1">
                <a:alpha val="87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itle 1"/>
            <p:cNvSpPr txBox="1">
              <a:spLocks/>
            </p:cNvSpPr>
            <p:nvPr/>
          </p:nvSpPr>
          <p:spPr>
            <a:xfrm>
              <a:off x="2865435" y="1433625"/>
              <a:ext cx="3405058" cy="153696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KNOWN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Open(?) related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36266"/>
            <a:ext cx="9144000" cy="37065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The one-color variant is a constrained version of: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“Given a set of polygons, find the </a:t>
            </a:r>
          </a:p>
          <a:p>
            <a:pPr algn="ctr">
              <a:buNone/>
            </a:pPr>
            <a:r>
              <a:rPr lang="en-US" dirty="0" smtClean="0"/>
              <a:t>minimum-area union of these polygons.”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What is known? References?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eedy-steps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143044" y="1385307"/>
            <a:ext cx="6951172" cy="33837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Greedy approximation algorithm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964056"/>
            <a:ext cx="8229600" cy="2159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ives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superpolyomino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at most 4 times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size of optimal: a </a:t>
            </a:r>
            <a:r>
              <a:rPr lang="en-US" sz="3600" i="1" dirty="0" smtClean="0">
                <a:latin typeface="+mj-lt"/>
                <a:ea typeface="+mj-ea"/>
                <a:cs typeface="+mj-cs"/>
              </a:rPr>
              <a:t>4-approximation.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788776" y="1618907"/>
            <a:ext cx="4436167" cy="3935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7038827" y="1726242"/>
            <a:ext cx="420379" cy="2057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3532502" y="2253630"/>
            <a:ext cx="438913" cy="3845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2843822" y="2235743"/>
            <a:ext cx="438914" cy="4203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 flipV="1">
            <a:off x="4722369" y="2871055"/>
            <a:ext cx="1502574" cy="4114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H="1">
            <a:off x="3382993" y="2895681"/>
            <a:ext cx="420425" cy="3711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2484132" y="3531115"/>
            <a:ext cx="420425" cy="3711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3724795" y="3533652"/>
            <a:ext cx="438913" cy="3845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5366351" y="4160742"/>
            <a:ext cx="438913" cy="3845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6200000" flipH="1">
            <a:off x="3754167" y="4176694"/>
            <a:ext cx="420425" cy="3711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810969" y="4195782"/>
            <a:ext cx="2013857" cy="8259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output: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-468090" y="1043219"/>
            <a:ext cx="2013857" cy="8259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input: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1D-easy-exampl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84632" y="2680380"/>
            <a:ext cx="8453566" cy="2209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Smallest </a:t>
            </a:r>
            <a:r>
              <a:rPr lang="en-US" dirty="0" err="1" smtClean="0"/>
              <a:t>superpolyomino</a:t>
            </a:r>
            <a:r>
              <a:rPr lang="en-US" dirty="0" smtClean="0"/>
              <a:t>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069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Given a set of </a:t>
            </a:r>
            <a:r>
              <a:rPr lang="en-US" dirty="0" err="1" smtClean="0"/>
              <a:t>polyominoes</a:t>
            </a:r>
            <a:r>
              <a:rPr lang="en-US" dirty="0" smtClean="0"/>
              <a:t>: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Find a small </a:t>
            </a:r>
            <a:r>
              <a:rPr lang="en-US" dirty="0" err="1" smtClean="0"/>
              <a:t>superpolyomino</a:t>
            </a:r>
            <a:r>
              <a:rPr lang="en-US" dirty="0" smtClean="0"/>
              <a:t>: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99455" y="-99107"/>
            <a:ext cx="30008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(stick)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25"/>
          <p:cNvGrpSpPr/>
          <p:nvPr/>
        </p:nvGrpSpPr>
        <p:grpSpPr>
          <a:xfrm>
            <a:off x="2414338" y="3637922"/>
            <a:ext cx="4555744" cy="2810837"/>
            <a:chOff x="2214776" y="3781026"/>
            <a:chExt cx="4555744" cy="2810837"/>
          </a:xfrm>
        </p:grpSpPr>
        <p:grpSp>
          <p:nvGrpSpPr>
            <p:cNvPr id="12" name="Group 17"/>
            <p:cNvGrpSpPr/>
            <p:nvPr/>
          </p:nvGrpSpPr>
          <p:grpSpPr>
            <a:xfrm>
              <a:off x="2214776" y="3781026"/>
              <a:ext cx="4555744" cy="2810837"/>
              <a:chOff x="2214776" y="3879410"/>
              <a:chExt cx="4555744" cy="2810837"/>
            </a:xfrm>
          </p:grpSpPr>
          <p:pic>
            <p:nvPicPr>
              <p:cNvPr id="16" name="Picture 15" descr="ssp-reduction-ex.pdf"/>
              <p:cNvPicPr>
                <a:picLocks noChangeAspect="1"/>
              </p:cNvPicPr>
              <p:nvPr/>
            </p:nvPicPr>
            <mc:AlternateContent>
              <mc:Choice xmlns:ma="http://schemas.microsoft.com/office/mac/drawingml/2008/main" Requires="ma">
                <p:blipFill>
                  <a:blip r:embed="rId2"/>
                  <a:stretch>
                    <a:fillRect/>
                  </a:stretch>
                </p:blipFill>
              </mc:Choice>
              <mc:Fallback>
                <p:blipFill>
                  <a:blip r:embed="rId3"/>
                  <a:stretch>
                    <a:fillRect/>
                  </a:stretch>
                </p:blipFill>
              </mc:Fallback>
            </mc:AlternateContent>
            <p:spPr>
              <a:xfrm>
                <a:off x="2214776" y="4142119"/>
                <a:ext cx="4555744" cy="2548128"/>
              </a:xfrm>
              <a:prstGeom prst="rect">
                <a:avLst/>
              </a:prstGeom>
            </p:spPr>
          </p:pic>
          <p:sp>
            <p:nvSpPr>
              <p:cNvPr id="17" name="Rectangle 16"/>
              <p:cNvSpPr/>
              <p:nvPr/>
            </p:nvSpPr>
            <p:spPr>
              <a:xfrm>
                <a:off x="2987256" y="3879410"/>
                <a:ext cx="3114286" cy="15855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2354231" y="5464934"/>
              <a:ext cx="829792" cy="288743"/>
            </a:xfrm>
            <a:prstGeom prst="rect">
              <a:avLst/>
            </a:prstGeom>
            <a:solidFill>
              <a:srgbClr val="C9C9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499401" y="5464934"/>
              <a:ext cx="829792" cy="288743"/>
            </a:xfrm>
            <a:prstGeom prst="rect">
              <a:avLst/>
            </a:prstGeom>
            <a:solidFill>
              <a:srgbClr val="C9C9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662106" y="5472962"/>
              <a:ext cx="829792" cy="288743"/>
            </a:xfrm>
            <a:prstGeom prst="rect">
              <a:avLst/>
            </a:prstGeom>
            <a:solidFill>
              <a:srgbClr val="C9C9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816878" y="5472962"/>
              <a:ext cx="829792" cy="288743"/>
            </a:xfrm>
            <a:prstGeom prst="rect">
              <a:avLst/>
            </a:prstGeom>
            <a:solidFill>
              <a:srgbClr val="C9C9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966247" y="6091006"/>
              <a:ext cx="829792" cy="288743"/>
            </a:xfrm>
            <a:prstGeom prst="rect">
              <a:avLst/>
            </a:prstGeom>
            <a:solidFill>
              <a:srgbClr val="C9C9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121994" y="6091006"/>
              <a:ext cx="829792" cy="288743"/>
            </a:xfrm>
            <a:prstGeom prst="rect">
              <a:avLst/>
            </a:prstGeom>
            <a:solidFill>
              <a:srgbClr val="C9C9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80694" y="6091006"/>
              <a:ext cx="829792" cy="288743"/>
            </a:xfrm>
            <a:prstGeom prst="rect">
              <a:avLst/>
            </a:prstGeom>
            <a:solidFill>
              <a:srgbClr val="C9C9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27"/>
          <p:cNvGrpSpPr/>
          <p:nvPr/>
        </p:nvGrpSpPr>
        <p:grpSpPr>
          <a:xfrm>
            <a:off x="656762" y="1886052"/>
            <a:ext cx="8229600" cy="2630779"/>
            <a:chOff x="457200" y="1886052"/>
            <a:chExt cx="8229600" cy="2630779"/>
          </a:xfrm>
        </p:grpSpPr>
        <p:grpSp>
          <p:nvGrpSpPr>
            <p:cNvPr id="18" name="Group 14"/>
            <p:cNvGrpSpPr/>
            <p:nvPr/>
          </p:nvGrpSpPr>
          <p:grpSpPr>
            <a:xfrm>
              <a:off x="4308605" y="1886052"/>
              <a:ext cx="1944178" cy="2560430"/>
              <a:chOff x="7316094" y="3163732"/>
              <a:chExt cx="1541845" cy="2030568"/>
            </a:xfrm>
          </p:grpSpPr>
          <p:pic>
            <p:nvPicPr>
              <p:cNvPr id="13" name="Picture 12" descr="coloring-transform.pdf"/>
              <p:cNvPicPr>
                <a:picLocks noChangeAspect="1"/>
              </p:cNvPicPr>
              <p:nvPr/>
            </p:nvPicPr>
            <mc:AlternateContent>
              <mc:Choice xmlns:ma="http://schemas.microsoft.com/office/mac/drawingml/2008/main" Requires="ma">
                <p:blipFill>
                  <a:blip r:embed="rId4"/>
                  <a:stretch>
                    <a:fillRect/>
                  </a:stretch>
                </p:blipFill>
              </mc:Choice>
              <mc:Fallback>
                <p:blipFill>
                  <a:blip r:embed="rId5"/>
                  <a:stretch>
                    <a:fillRect/>
                  </a:stretch>
                </p:blipFill>
              </mc:Fallback>
            </mc:AlternateContent>
            <p:spPr>
              <a:xfrm>
                <a:off x="7419975" y="3479800"/>
                <a:ext cx="1384300" cy="1714500"/>
              </a:xfrm>
              <a:prstGeom prst="rect">
                <a:avLst/>
              </a:prstGeom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7316094" y="3163732"/>
                <a:ext cx="1541845" cy="13352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457200" y="3709474"/>
              <a:ext cx="8229600" cy="80735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k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is (n</a:t>
              </a:r>
              <a:r>
                <a:rPr kumimoji="0" lang="en-US" sz="2800" b="0" i="0" u="none" strike="noStrike" kern="1200" cap="none" spc="0" normalizeH="0" baseline="30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1-ε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)-inapproximable.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9954"/>
            <a:ext cx="8229600" cy="1143000"/>
          </a:xfrm>
        </p:spPr>
        <p:txBody>
          <a:bodyPr/>
          <a:lstStyle/>
          <a:p>
            <a:r>
              <a:rPr lang="en-US" dirty="0" err="1" smtClean="0"/>
              <a:t>Inapproximability</a:t>
            </a:r>
            <a:r>
              <a:rPr lang="en-US" dirty="0" smtClean="0"/>
              <a:t>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762" y="4579439"/>
            <a:ext cx="8229600" cy="13416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So smallest </a:t>
            </a:r>
            <a:r>
              <a:rPr lang="en-US" sz="2800" dirty="0" err="1" smtClean="0"/>
              <a:t>superpolyomino</a:t>
            </a:r>
            <a:r>
              <a:rPr lang="en-US" sz="2800" dirty="0" smtClean="0"/>
              <a:t> is O(n</a:t>
            </a:r>
            <a:r>
              <a:rPr lang="en-US" sz="2800" baseline="30000" dirty="0" smtClean="0"/>
              <a:t>1/3-ε</a:t>
            </a:r>
            <a:r>
              <a:rPr lang="en-US" sz="2800" dirty="0" smtClean="0"/>
              <a:t>)-inapproximable.</a:t>
            </a:r>
            <a:endParaRPr lang="en-US" sz="2800" dirty="0"/>
          </a:p>
        </p:txBody>
      </p:sp>
      <p:grpSp>
        <p:nvGrpSpPr>
          <p:cNvPr id="26" name="Group 26"/>
          <p:cNvGrpSpPr/>
          <p:nvPr/>
        </p:nvGrpSpPr>
        <p:grpSpPr>
          <a:xfrm>
            <a:off x="656762" y="1245809"/>
            <a:ext cx="8229600" cy="2116410"/>
            <a:chOff x="457200" y="1245809"/>
            <a:chExt cx="8229600" cy="2116410"/>
          </a:xfrm>
        </p:grpSpPr>
        <p:grpSp>
          <p:nvGrpSpPr>
            <p:cNvPr id="27" name="Group 11"/>
            <p:cNvGrpSpPr/>
            <p:nvPr/>
          </p:nvGrpSpPr>
          <p:grpSpPr>
            <a:xfrm>
              <a:off x="2191253" y="1245809"/>
              <a:ext cx="4579267" cy="2116410"/>
              <a:chOff x="2191253" y="1505185"/>
              <a:chExt cx="4579267" cy="2116410"/>
            </a:xfrm>
          </p:grpSpPr>
          <p:grpSp>
            <p:nvGrpSpPr>
              <p:cNvPr id="28" name="Group 9"/>
              <p:cNvGrpSpPr/>
              <p:nvPr/>
            </p:nvGrpSpPr>
            <p:grpSpPr>
              <a:xfrm>
                <a:off x="2191253" y="1505185"/>
                <a:ext cx="4579267" cy="2116410"/>
                <a:chOff x="724454" y="1336303"/>
                <a:chExt cx="7962346" cy="3679975"/>
              </a:xfrm>
            </p:grpSpPr>
            <p:pic>
              <p:nvPicPr>
                <p:cNvPr id="8" name="Picture 7" descr="ssp-reduction-soln-ex-w-labels.pdf"/>
                <p:cNvPicPr>
                  <a:picLocks noChangeAspect="1"/>
                </p:cNvPicPr>
                <p:nvPr/>
              </p:nvPicPr>
              <mc:AlternateContent>
                <mc:Choice xmlns:ma="http://schemas.microsoft.com/office/mac/drawingml/2008/main" Requires="ma">
                  <p:blipFill>
                    <a:blip r:embed="rId6"/>
                    <a:stretch>
                      <a:fillRect/>
                    </a:stretch>
                  </p:blipFill>
                </mc:Choice>
                <mc:Fallback>
                  <p:blipFill>
                    <a:blip r:embed="rId7"/>
                    <a:stretch>
                      <a:fillRect/>
                    </a:stretch>
                  </p:blipFill>
                </mc:Fallback>
              </mc:AlternateContent>
              <p:spPr>
                <a:xfrm>
                  <a:off x="898974" y="1629950"/>
                  <a:ext cx="7510272" cy="3386328"/>
                </a:xfrm>
                <a:prstGeom prst="rect">
                  <a:avLst/>
                </a:prstGeom>
              </p:spPr>
            </p:pic>
            <p:sp>
              <p:nvSpPr>
                <p:cNvPr id="9" name="Rectangle 8"/>
                <p:cNvSpPr/>
                <p:nvPr/>
              </p:nvSpPr>
              <p:spPr>
                <a:xfrm>
                  <a:off x="724454" y="1336303"/>
                  <a:ext cx="7962346" cy="265937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" name="Rectangle 10"/>
              <p:cNvSpPr/>
              <p:nvPr/>
            </p:nvSpPr>
            <p:spPr>
              <a:xfrm>
                <a:off x="2495343" y="3163732"/>
                <a:ext cx="3944251" cy="288743"/>
              </a:xfrm>
              <a:prstGeom prst="rect">
                <a:avLst/>
              </a:prstGeom>
              <a:solidFill>
                <a:srgbClr val="C9C9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457200" y="2133921"/>
              <a:ext cx="8229600" cy="72571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r>
                <a:rPr lang="en-US" sz="2800" dirty="0" err="1" smtClean="0"/>
                <a:t>k</a:t>
              </a:r>
              <a:r>
                <a:rPr lang="en-US" sz="2800" dirty="0" smtClean="0"/>
                <a:t>-stack </a:t>
              </a:r>
              <a:r>
                <a:rPr lang="en-US" sz="2800" dirty="0" err="1" smtClean="0"/>
                <a:t>superpolyomino</a:t>
              </a:r>
              <a:r>
                <a:rPr lang="en-US" sz="2800" dirty="0" smtClean="0"/>
                <a:t> has size θ(k|V|</a:t>
              </a:r>
              <a:r>
                <a:rPr lang="en-US" sz="2800" baseline="30000" dirty="0" smtClean="0"/>
                <a:t>2</a:t>
              </a:r>
              <a:r>
                <a:rPr lang="en-US" sz="2800" dirty="0" smtClean="0"/>
                <a:t>): </a:t>
              </a:r>
              <a:endParaRPr lang="en-US" sz="2800" baseline="30000" dirty="0" smtClean="0"/>
            </a:p>
          </p:txBody>
        </p:sp>
      </p:grpSp>
      <p:pic>
        <p:nvPicPr>
          <p:cNvPr id="7" name="Picture 6" descr="single-stack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8"/>
              <a:stretch>
                <a:fillRect/>
              </a:stretch>
            </p:blipFill>
          </mc:Choice>
          <mc:Fallback>
            <p:blipFill>
              <a:blip r:embed="rId9"/>
              <a:stretch>
                <a:fillRect/>
              </a:stretch>
            </p:blipFill>
          </mc:Fallback>
        </mc:AlternateContent>
        <p:spPr>
          <a:xfrm>
            <a:off x="3891439" y="1245809"/>
            <a:ext cx="1160888" cy="580444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656762" y="1220031"/>
            <a:ext cx="8229600" cy="725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/>
              <a:t>Stack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size is θ(|V|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onocolor-sets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578210" y="290661"/>
            <a:ext cx="3949620" cy="2232394"/>
          </a:xfrm>
          <a:prstGeom prst="rect">
            <a:avLst/>
          </a:prstGeom>
        </p:spPr>
      </p:pic>
      <p:pic>
        <p:nvPicPr>
          <p:cNvPr id="11" name="Picture 10" descr="monocolor-element3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650818" y="3775902"/>
            <a:ext cx="858612" cy="2232391"/>
          </a:xfrm>
          <a:prstGeom prst="rect">
            <a:avLst/>
          </a:prstGeom>
        </p:spPr>
      </p:pic>
      <p:grpSp>
        <p:nvGrpSpPr>
          <p:cNvPr id="2" name="Group 23"/>
          <p:cNvGrpSpPr/>
          <p:nvPr/>
        </p:nvGrpSpPr>
        <p:grpSpPr>
          <a:xfrm>
            <a:off x="0" y="2164507"/>
            <a:ext cx="9144000" cy="3202047"/>
            <a:chOff x="0" y="2164507"/>
            <a:chExt cx="9144000" cy="3202047"/>
          </a:xfrm>
        </p:grpSpPr>
        <p:grpSp>
          <p:nvGrpSpPr>
            <p:cNvPr id="3" name="Group 20"/>
            <p:cNvGrpSpPr/>
            <p:nvPr/>
          </p:nvGrpSpPr>
          <p:grpSpPr>
            <a:xfrm>
              <a:off x="0" y="2164507"/>
              <a:ext cx="9144000" cy="2631225"/>
              <a:chOff x="0" y="2164507"/>
              <a:chExt cx="9144000" cy="2631225"/>
            </a:xfrm>
          </p:grpSpPr>
          <p:grpSp>
            <p:nvGrpSpPr>
              <p:cNvPr id="4" name="Group 18"/>
              <p:cNvGrpSpPr/>
              <p:nvPr/>
            </p:nvGrpSpPr>
            <p:grpSpPr>
              <a:xfrm>
                <a:off x="0" y="2164507"/>
                <a:ext cx="9144000" cy="1770971"/>
                <a:chOff x="0" y="2164507"/>
                <a:chExt cx="9144000" cy="1770971"/>
              </a:xfrm>
            </p:grpSpPr>
            <p:grpSp>
              <p:nvGrpSpPr>
                <p:cNvPr id="5" name="Group 12"/>
                <p:cNvGrpSpPr/>
                <p:nvPr/>
              </p:nvGrpSpPr>
              <p:grpSpPr>
                <a:xfrm>
                  <a:off x="0" y="2514111"/>
                  <a:ext cx="9144000" cy="1421367"/>
                  <a:chOff x="0" y="2514111"/>
                  <a:chExt cx="9144000" cy="1421367"/>
                </a:xfrm>
              </p:grpSpPr>
              <p:sp>
                <p:nvSpPr>
                  <p:cNvPr id="7" name="Rectangle 6"/>
                  <p:cNvSpPr/>
                  <p:nvPr/>
                </p:nvSpPr>
                <p:spPr>
                  <a:xfrm>
                    <a:off x="4641874" y="2514111"/>
                    <a:ext cx="858612" cy="195996"/>
                  </a:xfrm>
                  <a:prstGeom prst="rect">
                    <a:avLst/>
                  </a:prstGeom>
                  <a:noFill/>
                  <a:ln w="25400">
                    <a:solidFill>
                      <a:srgbClr val="FF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" name="Title 1"/>
                  <p:cNvSpPr txBox="1">
                    <a:spLocks/>
                  </p:cNvSpPr>
                  <p:nvPr/>
                </p:nvSpPr>
                <p:spPr>
                  <a:xfrm>
                    <a:off x="0" y="3227624"/>
                    <a:ext cx="9144000" cy="707854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  <a:defRPr/>
                    </a:pPr>
                    <a:r>
                      <a:rPr lang="en-US" sz="3200" dirty="0" smtClean="0"/>
                      <a:t>Cheating is as bad as worst cover.</a:t>
                    </a:r>
                  </a:p>
                </p:txBody>
              </p:sp>
            </p:grpSp>
            <p:sp>
              <p:nvSpPr>
                <p:cNvPr id="14" name="Rectangle 13"/>
                <p:cNvSpPr/>
                <p:nvPr/>
              </p:nvSpPr>
              <p:spPr>
                <a:xfrm>
                  <a:off x="2745771" y="2164507"/>
                  <a:ext cx="187822" cy="196774"/>
                </a:xfrm>
                <a:prstGeom prst="rect">
                  <a:avLst/>
                </a:prstGeom>
                <a:noFill/>
                <a:ln w="25400">
                  <a:solidFill>
                    <a:srgbClr val="0000FF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3783615" y="2164507"/>
                  <a:ext cx="187822" cy="196774"/>
                </a:xfrm>
                <a:prstGeom prst="rect">
                  <a:avLst/>
                </a:prstGeom>
                <a:noFill/>
                <a:ln w="25400">
                  <a:solidFill>
                    <a:srgbClr val="0000FF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4802863" y="2164507"/>
                  <a:ext cx="187822" cy="196774"/>
                </a:xfrm>
                <a:prstGeom prst="rect">
                  <a:avLst/>
                </a:prstGeom>
                <a:noFill/>
                <a:ln w="25400">
                  <a:solidFill>
                    <a:srgbClr val="0000FF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5831410" y="2164507"/>
                  <a:ext cx="187822" cy="196774"/>
                </a:xfrm>
                <a:prstGeom prst="rect">
                  <a:avLst/>
                </a:prstGeom>
                <a:noFill/>
                <a:ln w="25400">
                  <a:solidFill>
                    <a:srgbClr val="0000FF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20" name="Title 1"/>
              <p:cNvSpPr txBox="1">
                <a:spLocks/>
              </p:cNvSpPr>
              <p:nvPr/>
            </p:nvSpPr>
            <p:spPr>
              <a:xfrm>
                <a:off x="0" y="4087878"/>
                <a:ext cx="9144000" cy="70785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  <a:defRPr/>
                </a:pPr>
                <a:r>
                  <a:rPr lang="en-US" sz="3200" dirty="0" smtClean="0"/>
                  <a:t>So smallest </a:t>
                </a:r>
                <a:r>
                  <a:rPr lang="en-US" sz="3200" dirty="0" err="1" smtClean="0"/>
                  <a:t>superpolyomino</a:t>
                </a:r>
                <a:r>
                  <a:rPr lang="en-US" sz="3200" dirty="0" smtClean="0"/>
                  <a:t> is a good cover</a:t>
                </a:r>
              </a:p>
            </p:txBody>
          </p:sp>
        </p:grpSp>
        <p:sp>
          <p:nvSpPr>
            <p:cNvPr id="23" name="Title 1"/>
            <p:cNvSpPr txBox="1">
              <a:spLocks/>
            </p:cNvSpPr>
            <p:nvPr/>
          </p:nvSpPr>
          <p:spPr>
            <a:xfrm>
              <a:off x="0" y="4658700"/>
              <a:ext cx="9144000" cy="70785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  <a:defRPr/>
              </a:pPr>
              <a:r>
                <a:rPr lang="en-US" sz="3200" dirty="0" smtClean="0"/>
                <a:t>and finding it is NP-hard.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7621E-6 -8.19255E-7 L -0.00104 -0.4836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2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D-conversion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84631" y="2680380"/>
            <a:ext cx="8453566" cy="2209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Smallest </a:t>
            </a:r>
            <a:r>
              <a:rPr lang="en-US" dirty="0" err="1" smtClean="0"/>
              <a:t>superpolyomino</a:t>
            </a:r>
            <a:r>
              <a:rPr lang="en-US" dirty="0" smtClean="0"/>
              <a:t>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069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Given a set of </a:t>
            </a:r>
            <a:r>
              <a:rPr lang="en-US" dirty="0" err="1" smtClean="0"/>
              <a:t>polyominoes</a:t>
            </a:r>
            <a:r>
              <a:rPr lang="en-US" dirty="0" smtClean="0"/>
              <a:t>: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Find a small </a:t>
            </a:r>
            <a:r>
              <a:rPr lang="en-US" dirty="0" err="1" smtClean="0"/>
              <a:t>superpolyomino</a:t>
            </a:r>
            <a:r>
              <a:rPr lang="en-US" dirty="0" smtClean="0"/>
              <a:t>: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99455" y="-99107"/>
            <a:ext cx="30008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(stick)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D-easy-example-hlt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84631" y="2680380"/>
            <a:ext cx="8453564" cy="2209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Smallest </a:t>
            </a:r>
            <a:r>
              <a:rPr lang="en-US" dirty="0" err="1" smtClean="0"/>
              <a:t>superpolyomino</a:t>
            </a:r>
            <a:r>
              <a:rPr lang="en-US" dirty="0" smtClean="0"/>
              <a:t>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069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Given a set of </a:t>
            </a:r>
            <a:r>
              <a:rPr lang="en-US" dirty="0" err="1" smtClean="0"/>
              <a:t>polyominoes</a:t>
            </a:r>
            <a:r>
              <a:rPr lang="en-US" dirty="0" smtClean="0"/>
              <a:t>: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Find a small </a:t>
            </a:r>
            <a:r>
              <a:rPr lang="en-US" dirty="0" err="1" smtClean="0"/>
              <a:t>superpolyomino</a:t>
            </a:r>
            <a:r>
              <a:rPr lang="en-US" dirty="0" smtClean="0"/>
              <a:t>: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99455" y="-99107"/>
            <a:ext cx="30008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(stick)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D-easy-example-hlt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84631" y="2680380"/>
            <a:ext cx="8453566" cy="2209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Smallest </a:t>
            </a:r>
            <a:r>
              <a:rPr lang="en-US" dirty="0" err="1" smtClean="0"/>
              <a:t>superpolyomino</a:t>
            </a:r>
            <a:r>
              <a:rPr lang="en-US" dirty="0" smtClean="0"/>
              <a:t>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069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Given a set of </a:t>
            </a:r>
            <a:r>
              <a:rPr lang="en-US" dirty="0" err="1" smtClean="0"/>
              <a:t>polyominoes</a:t>
            </a:r>
            <a:r>
              <a:rPr lang="en-US" dirty="0" smtClean="0"/>
              <a:t>: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Find a small </a:t>
            </a:r>
            <a:r>
              <a:rPr lang="en-US" dirty="0" err="1" smtClean="0"/>
              <a:t>superpolyomino</a:t>
            </a:r>
            <a:r>
              <a:rPr lang="en-US" dirty="0" smtClean="0"/>
              <a:t>: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99455" y="-99107"/>
            <a:ext cx="30008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(stick)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1D-easy-example-hlt3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84631" y="2680380"/>
            <a:ext cx="8453568" cy="2209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Smallest </a:t>
            </a:r>
            <a:r>
              <a:rPr lang="en-US" dirty="0" err="1" smtClean="0"/>
              <a:t>superpolyomino</a:t>
            </a:r>
            <a:r>
              <a:rPr lang="en-US" dirty="0" smtClean="0"/>
              <a:t>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069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Given a set of </a:t>
            </a:r>
            <a:r>
              <a:rPr lang="en-US" dirty="0" err="1" smtClean="0"/>
              <a:t>polyominoes</a:t>
            </a:r>
            <a:r>
              <a:rPr lang="en-US" dirty="0" smtClean="0"/>
              <a:t>: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Find a small </a:t>
            </a:r>
            <a:r>
              <a:rPr lang="en-US" dirty="0" err="1" smtClean="0"/>
              <a:t>superpolyomino</a:t>
            </a:r>
            <a:r>
              <a:rPr lang="en-US" dirty="0" smtClean="0"/>
              <a:t>: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99455" y="-99107"/>
            <a:ext cx="30008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(stick)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1D-easy-example-hlt4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84631" y="2680380"/>
            <a:ext cx="8453566" cy="2209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Smallest </a:t>
            </a:r>
            <a:r>
              <a:rPr lang="en-US" dirty="0" err="1" smtClean="0"/>
              <a:t>superpolyomino</a:t>
            </a:r>
            <a:r>
              <a:rPr lang="en-US" dirty="0" smtClean="0"/>
              <a:t>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069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Given a set of </a:t>
            </a:r>
            <a:r>
              <a:rPr lang="en-US" dirty="0" err="1" smtClean="0"/>
              <a:t>polyominoes</a:t>
            </a:r>
            <a:r>
              <a:rPr lang="en-US" dirty="0" smtClean="0"/>
              <a:t>: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Find a small </a:t>
            </a:r>
            <a:r>
              <a:rPr lang="en-US" dirty="0" err="1" smtClean="0"/>
              <a:t>superpolyomino</a:t>
            </a:r>
            <a:r>
              <a:rPr lang="en-US" dirty="0" smtClean="0"/>
              <a:t>: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99455" y="-99107"/>
            <a:ext cx="30008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(stick)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D-easy-example-hlt5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84631" y="2680380"/>
            <a:ext cx="8453566" cy="2209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Smallest </a:t>
            </a:r>
            <a:r>
              <a:rPr lang="en-US" dirty="0" err="1" smtClean="0"/>
              <a:t>superpolyomino</a:t>
            </a:r>
            <a:r>
              <a:rPr lang="en-US" dirty="0" smtClean="0"/>
              <a:t>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069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Given a set of </a:t>
            </a:r>
            <a:r>
              <a:rPr lang="en-US" dirty="0" err="1" smtClean="0"/>
              <a:t>polyominoes</a:t>
            </a:r>
            <a:r>
              <a:rPr lang="en-US" dirty="0" smtClean="0"/>
              <a:t>: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Find a small </a:t>
            </a:r>
            <a:r>
              <a:rPr lang="en-US" dirty="0" err="1" smtClean="0"/>
              <a:t>superpolyomino</a:t>
            </a:r>
            <a:r>
              <a:rPr lang="en-US" dirty="0" smtClean="0"/>
              <a:t>: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99455" y="-99107"/>
            <a:ext cx="30008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(stick)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D-easy-example-hlt6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84631" y="2680380"/>
            <a:ext cx="8453566" cy="2209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Smallest </a:t>
            </a:r>
            <a:r>
              <a:rPr lang="en-US" dirty="0" err="1" smtClean="0"/>
              <a:t>superpolyomino</a:t>
            </a:r>
            <a:r>
              <a:rPr lang="en-US" dirty="0" smtClean="0"/>
              <a:t>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069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Given a set of </a:t>
            </a:r>
            <a:r>
              <a:rPr lang="en-US" dirty="0" err="1" smtClean="0"/>
              <a:t>polyominoes</a:t>
            </a:r>
            <a:r>
              <a:rPr lang="en-US" dirty="0" smtClean="0"/>
              <a:t>: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Find a small </a:t>
            </a:r>
            <a:r>
              <a:rPr lang="en-US" dirty="0" err="1" smtClean="0"/>
              <a:t>superpolyomino</a:t>
            </a:r>
            <a:r>
              <a:rPr lang="en-US" dirty="0" smtClean="0"/>
              <a:t>: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99455" y="-99107"/>
            <a:ext cx="30008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(stick)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</TotalTime>
  <Words>609</Words>
  <Application>Microsoft Macintosh PowerPoint</Application>
  <PresentationFormat>On-screen Show (4:3)</PresentationFormat>
  <Paragraphs>131</Paragraphs>
  <Slides>32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Inapproximability of the  Smallest Superpolyomino Problem</vt:lpstr>
      <vt:lpstr>Polyominoes</vt:lpstr>
      <vt:lpstr>Smallest superpolyomino problem</vt:lpstr>
      <vt:lpstr>Smallest superpolyomino problem</vt:lpstr>
      <vt:lpstr>Smallest superpolyomino problem</vt:lpstr>
      <vt:lpstr>Smallest superpolyomino problem</vt:lpstr>
      <vt:lpstr>Smallest superpolyomino problem</vt:lpstr>
      <vt:lpstr>Smallest superpolyomino problem</vt:lpstr>
      <vt:lpstr>Smallest superpolyomino problem</vt:lpstr>
      <vt:lpstr>Smallest superpolyomino problem is NP-hard. </vt:lpstr>
      <vt:lpstr>Smallest Superpolyomino Problem</vt:lpstr>
      <vt:lpstr>Smallest Superpolyomino Problem</vt:lpstr>
      <vt:lpstr>Smallest Superpolyomino Problem</vt:lpstr>
      <vt:lpstr>Smallest Superpolyomino Problem</vt:lpstr>
      <vt:lpstr>Smallest Superpolyomino Problem</vt:lpstr>
      <vt:lpstr>Smallest Superpolyomino Problem</vt:lpstr>
      <vt:lpstr>Smallest Superpolyomino Problem</vt:lpstr>
      <vt:lpstr>Smallest Superpolyomino Problem</vt:lpstr>
      <vt:lpstr>Slide 19</vt:lpstr>
      <vt:lpstr>Reduction Idea</vt:lpstr>
      <vt:lpstr>Slide 21</vt:lpstr>
      <vt:lpstr>Slide 22</vt:lpstr>
      <vt:lpstr>Two-color polyomino sets</vt:lpstr>
      <vt:lpstr>One-color polyomino sets</vt:lpstr>
      <vt:lpstr>Slide 25</vt:lpstr>
      <vt:lpstr>Smallest superpolyomino problem is NP-hard. </vt:lpstr>
      <vt:lpstr>Slide 27</vt:lpstr>
      <vt:lpstr>Open(?) related problem</vt:lpstr>
      <vt:lpstr>Greedy approximation algorithm</vt:lpstr>
      <vt:lpstr>Inapproximability ratio</vt:lpstr>
      <vt:lpstr>Slide 31</vt:lpstr>
      <vt:lpstr>Smallest superpolyomino problem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Inapproximability of the Smallest Superpolyomino Problem</dc:title>
  <dc:creator>Andrew Winslow</dc:creator>
  <cp:lastModifiedBy>Andrew Winslow</cp:lastModifiedBy>
  <cp:revision>163</cp:revision>
  <cp:lastPrinted>2012-11-09T06:15:17Z</cp:lastPrinted>
  <dcterms:created xsi:type="dcterms:W3CDTF">2012-11-09T06:14:48Z</dcterms:created>
  <dcterms:modified xsi:type="dcterms:W3CDTF">2012-11-09T15:52:46Z</dcterms:modified>
</cp:coreProperties>
</file>