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9" r:id="rId3"/>
    <p:sldId id="302" r:id="rId4"/>
    <p:sldId id="312" r:id="rId5"/>
    <p:sldId id="313" r:id="rId6"/>
    <p:sldId id="314" r:id="rId7"/>
    <p:sldId id="315" r:id="rId8"/>
    <p:sldId id="258" r:id="rId9"/>
    <p:sldId id="259" r:id="rId10"/>
    <p:sldId id="303" r:id="rId11"/>
    <p:sldId id="304" r:id="rId12"/>
    <p:sldId id="298" r:id="rId13"/>
    <p:sldId id="296" r:id="rId14"/>
    <p:sldId id="305" r:id="rId15"/>
    <p:sldId id="306" r:id="rId16"/>
    <p:sldId id="317" r:id="rId17"/>
    <p:sldId id="316" r:id="rId18"/>
    <p:sldId id="318" r:id="rId19"/>
    <p:sldId id="297" r:id="rId20"/>
    <p:sldId id="319" r:id="rId21"/>
    <p:sldId id="320" r:id="rId22"/>
    <p:sldId id="321" r:id="rId23"/>
    <p:sldId id="272" r:id="rId24"/>
    <p:sldId id="307" r:id="rId25"/>
    <p:sldId id="311" r:id="rId26"/>
    <p:sldId id="309" r:id="rId27"/>
    <p:sldId id="308" r:id="rId28"/>
    <p:sldId id="299" r:id="rId29"/>
    <p:sldId id="310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20E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84083" autoAdjust="0"/>
  </p:normalViewPr>
  <p:slideViewPr>
    <p:cSldViewPr snapToGrid="0" snapToObjects="1">
      <p:cViewPr varScale="1">
        <p:scale>
          <a:sx n="125" d="100"/>
          <a:sy n="125" d="100"/>
        </p:scale>
        <p:origin x="-79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C6534-6638-244C-8191-2A86955D20C1}" type="datetimeFigureOut">
              <a:rPr lang="en-US" smtClean="0"/>
              <a:pPr/>
              <a:t>6/26/11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043C5-883D-F24A-B2D0-10836AEDF0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A40D3-212C-DB40-8D38-14B82C753F72}" type="datetimeFigureOut">
              <a:rPr lang="en-US" smtClean="0"/>
              <a:pPr/>
              <a:t>6/26/11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6A676-8025-E74E-A787-9907F5F52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fix this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6A676-8025-E74E-A787-9907F5F520B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6A676-8025-E74E-A787-9907F5F520B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6A676-8025-E74E-A787-9907F5F520B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9D11-3141-4F4D-A6B6-97C412653AF1}" type="datetimeFigureOut">
              <a:rPr lang="en-US" smtClean="0"/>
              <a:pPr/>
              <a:t>6/26/11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103D-7F9C-494D-8B51-73B75C61D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9D11-3141-4F4D-A6B6-97C412653AF1}" type="datetimeFigureOut">
              <a:rPr lang="en-US" smtClean="0"/>
              <a:pPr/>
              <a:t>6/26/11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103D-7F9C-494D-8B51-73B75C61D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9D11-3141-4F4D-A6B6-97C412653AF1}" type="datetimeFigureOut">
              <a:rPr lang="en-US" smtClean="0"/>
              <a:pPr/>
              <a:t>6/26/11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103D-7F9C-494D-8B51-73B75C61D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9D11-3141-4F4D-A6B6-97C412653AF1}" type="datetimeFigureOut">
              <a:rPr lang="en-US" smtClean="0"/>
              <a:pPr/>
              <a:t>6/26/11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103D-7F9C-494D-8B51-73B75C61D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9D11-3141-4F4D-A6B6-97C412653AF1}" type="datetimeFigureOut">
              <a:rPr lang="en-US" smtClean="0"/>
              <a:pPr/>
              <a:t>6/26/11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103D-7F9C-494D-8B51-73B75C61D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9D11-3141-4F4D-A6B6-97C412653AF1}" type="datetimeFigureOut">
              <a:rPr lang="en-US" smtClean="0"/>
              <a:pPr/>
              <a:t>6/26/11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103D-7F9C-494D-8B51-73B75C61D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9D11-3141-4F4D-A6B6-97C412653AF1}" type="datetimeFigureOut">
              <a:rPr lang="en-US" smtClean="0"/>
              <a:pPr/>
              <a:t>6/26/11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103D-7F9C-494D-8B51-73B75C61D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9D11-3141-4F4D-A6B6-97C412653AF1}" type="datetimeFigureOut">
              <a:rPr lang="en-US" smtClean="0"/>
              <a:pPr/>
              <a:t>6/26/11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103D-7F9C-494D-8B51-73B75C61D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9D11-3141-4F4D-A6B6-97C412653AF1}" type="datetimeFigureOut">
              <a:rPr lang="en-US" smtClean="0"/>
              <a:pPr/>
              <a:t>6/26/11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103D-7F9C-494D-8B51-73B75C61D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9D11-3141-4F4D-A6B6-97C412653AF1}" type="datetimeFigureOut">
              <a:rPr lang="en-US" smtClean="0"/>
              <a:pPr/>
              <a:t>6/26/11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103D-7F9C-494D-8B51-73B75C61D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9D11-3141-4F4D-A6B6-97C412653AF1}" type="datetimeFigureOut">
              <a:rPr lang="en-US" smtClean="0"/>
              <a:pPr/>
              <a:t>6/26/11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103D-7F9C-494D-8B51-73B75C61D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19D11-3141-4F4D-A6B6-97C412653AF1}" type="datetimeFigureOut">
              <a:rPr lang="en-US" smtClean="0"/>
              <a:pPr/>
              <a:t>6/26/11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C103D-7F9C-494D-8B51-73B75C61D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3542"/>
            <a:ext cx="9144000" cy="1470025"/>
          </a:xfrm>
        </p:spPr>
        <p:txBody>
          <a:bodyPr>
            <a:noAutofit/>
          </a:bodyPr>
          <a:lstStyle/>
          <a:p>
            <a:r>
              <a:rPr lang="en-US" sz="5000" dirty="0" smtClean="0">
                <a:solidFill>
                  <a:schemeClr val="bg1"/>
                </a:solidFill>
              </a:rPr>
              <a:t>Face Guards for Art Galleries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18214"/>
            <a:ext cx="91440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Diane </a:t>
            </a:r>
            <a:r>
              <a:rPr lang="en-US" dirty="0" err="1" smtClean="0">
                <a:solidFill>
                  <a:schemeClr val="bg1"/>
                </a:solidFill>
              </a:rPr>
              <a:t>Souvaine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Raoul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Veroy</a:t>
            </a:r>
            <a:r>
              <a:rPr lang="en-US" dirty="0" smtClean="0">
                <a:solidFill>
                  <a:schemeClr val="bg1"/>
                </a:solidFill>
              </a:rPr>
              <a:t>, and Andrew Winslow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Tufts University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tufts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884" y="5698671"/>
            <a:ext cx="1005635" cy="1005635"/>
          </a:xfrm>
          <a:prstGeom prst="rect">
            <a:avLst/>
          </a:prstGeom>
        </p:spPr>
      </p:pic>
      <p:pic>
        <p:nvPicPr>
          <p:cNvPr id="9" name="Picture 8" descr="ortho_low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572" y="1723567"/>
            <a:ext cx="3126177" cy="2344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4168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Guarding in 3D with vertex and edge guards has also</a:t>
            </a:r>
          </a:p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been studied for some time:</a:t>
            </a:r>
          </a:p>
          <a:p>
            <a:pPr marL="742950" indent="-742950"/>
            <a:endParaRPr lang="en-US" sz="3200" dirty="0" smtClean="0">
              <a:solidFill>
                <a:schemeClr val="bg1"/>
              </a:solidFill>
            </a:endParaRPr>
          </a:p>
          <a:p>
            <a:pPr marL="742950" indent="-742950"/>
            <a:endParaRPr lang="en-US" sz="3200" dirty="0" smtClean="0">
              <a:solidFill>
                <a:schemeClr val="bg1"/>
              </a:solidFill>
            </a:endParaRPr>
          </a:p>
          <a:p>
            <a:pPr marL="742950" indent="-742950"/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253992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Guarding in 3D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790131"/>
            <a:ext cx="91440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en-US" sz="2400" dirty="0" smtClean="0">
                <a:solidFill>
                  <a:schemeClr val="bg1"/>
                </a:solidFill>
              </a:rPr>
              <a:t>-2000: </a:t>
            </a:r>
            <a:r>
              <a:rPr lang="en-US" sz="2400" dirty="0" err="1" smtClean="0">
                <a:solidFill>
                  <a:schemeClr val="bg1"/>
                </a:solidFill>
              </a:rPr>
              <a:t>Urrutia</a:t>
            </a:r>
            <a:r>
              <a:rPr lang="en-US" sz="2400" dirty="0" smtClean="0">
                <a:solidFill>
                  <a:schemeClr val="bg1"/>
                </a:solidFill>
              </a:rPr>
              <a:t> gives examples of orthogonal and general </a:t>
            </a:r>
            <a:r>
              <a:rPr lang="en-US" sz="2400" dirty="0" err="1" smtClean="0">
                <a:solidFill>
                  <a:schemeClr val="bg1"/>
                </a:solidFill>
              </a:rPr>
              <a:t>polyhedra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742950" indent="-742950"/>
            <a:r>
              <a:rPr lang="en-US" sz="2400" dirty="0" smtClean="0">
                <a:solidFill>
                  <a:schemeClr val="bg1"/>
                </a:solidFill>
              </a:rPr>
              <a:t>with </a:t>
            </a:r>
            <a:r>
              <a:rPr lang="en-US" sz="2400" dirty="0" err="1" smtClean="0">
                <a:solidFill>
                  <a:schemeClr val="bg1"/>
                </a:solidFill>
              </a:rPr>
              <a:t>e</a:t>
            </a:r>
            <a:r>
              <a:rPr lang="en-US" sz="2400" dirty="0" smtClean="0">
                <a:solidFill>
                  <a:schemeClr val="bg1"/>
                </a:solidFill>
              </a:rPr>
              <a:t> edges that require e/12-1 and e/6-1 edge guards, respectively.</a:t>
            </a:r>
          </a:p>
          <a:p>
            <a:pPr marL="742950" indent="-742950"/>
            <a:r>
              <a:rPr lang="en-US" sz="2400" dirty="0" smtClean="0">
                <a:solidFill>
                  <a:schemeClr val="bg1"/>
                </a:solidFill>
              </a:rPr>
              <a:t>He also proves e/6 edges are sufficient in the orthogonal case.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589803"/>
            <a:ext cx="91440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en-US" sz="2400" dirty="0" smtClean="0">
                <a:solidFill>
                  <a:schemeClr val="bg1"/>
                </a:solidFill>
              </a:rPr>
              <a:t>-1995: Everett and Rivera-Campo show n/3 and 2n/5 edge guards are</a:t>
            </a:r>
          </a:p>
          <a:p>
            <a:pPr marL="742950" indent="-742950"/>
            <a:r>
              <a:rPr lang="en-US" sz="2400" dirty="0" smtClean="0">
                <a:solidFill>
                  <a:schemeClr val="bg1"/>
                </a:solidFill>
              </a:rPr>
              <a:t>sufficient to guard triangulated and general polyhedral terrains with </a:t>
            </a:r>
            <a:r>
              <a:rPr lang="en-US" sz="2400" dirty="0" err="1" smtClean="0">
                <a:solidFill>
                  <a:schemeClr val="bg1"/>
                </a:solidFill>
              </a:rPr>
              <a:t>n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742950" indent="-742950"/>
            <a:r>
              <a:rPr lang="en-US" sz="2400" dirty="0" smtClean="0">
                <a:solidFill>
                  <a:schemeClr val="bg1"/>
                </a:solidFill>
              </a:rPr>
              <a:t>vertices, Bose et al. give a lower bound of (4n-4)/13.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92780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en-US" sz="2400" dirty="0" smtClean="0">
                <a:solidFill>
                  <a:schemeClr val="bg1"/>
                </a:solidFill>
              </a:rPr>
              <a:t>-1983: </a:t>
            </a:r>
            <a:r>
              <a:rPr lang="en-US" sz="2400" dirty="0" err="1" smtClean="0">
                <a:solidFill>
                  <a:schemeClr val="bg1"/>
                </a:solidFill>
              </a:rPr>
              <a:t>Grünbaum</a:t>
            </a:r>
            <a:r>
              <a:rPr lang="en-US" sz="2400" dirty="0" smtClean="0">
                <a:solidFill>
                  <a:schemeClr val="bg1"/>
                </a:solidFill>
              </a:rPr>
              <a:t> and O’Rourke show (2f-4)/3 vertex guards are</a:t>
            </a:r>
          </a:p>
          <a:p>
            <a:pPr marL="742950" indent="-742950"/>
            <a:r>
              <a:rPr lang="en-US" sz="2400" dirty="0" smtClean="0">
                <a:solidFill>
                  <a:schemeClr val="bg1"/>
                </a:solidFill>
              </a:rPr>
              <a:t>sufficient to guard the exterior of any convex polyhedron with </a:t>
            </a:r>
            <a:r>
              <a:rPr lang="en-US" sz="2400" dirty="0" err="1" smtClean="0">
                <a:solidFill>
                  <a:schemeClr val="bg1"/>
                </a:solidFill>
              </a:rPr>
              <a:t>f</a:t>
            </a:r>
            <a:r>
              <a:rPr lang="en-US" sz="2400" dirty="0" smtClean="0">
                <a:solidFill>
                  <a:schemeClr val="bg1"/>
                </a:solidFill>
              </a:rPr>
              <a:t> faces.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99045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en-US" sz="2400" dirty="0" smtClean="0">
                <a:solidFill>
                  <a:schemeClr val="bg1"/>
                </a:solidFill>
              </a:rPr>
              <a:t>-2011: </a:t>
            </a:r>
            <a:r>
              <a:rPr lang="en-US" sz="2400" dirty="0" err="1" smtClean="0">
                <a:solidFill>
                  <a:schemeClr val="bg1"/>
                </a:solidFill>
              </a:rPr>
              <a:t>Benbernou</a:t>
            </a:r>
            <a:r>
              <a:rPr lang="en-US" sz="2400" dirty="0" smtClean="0">
                <a:solidFill>
                  <a:schemeClr val="bg1"/>
                </a:solidFill>
              </a:rPr>
              <a:t> et al. improve </a:t>
            </a:r>
            <a:r>
              <a:rPr lang="en-US" sz="2400" dirty="0" err="1" smtClean="0">
                <a:solidFill>
                  <a:schemeClr val="bg1"/>
                </a:solidFill>
              </a:rPr>
              <a:t>Urrutia’s</a:t>
            </a:r>
            <a:r>
              <a:rPr lang="en-US" sz="2400" dirty="0" smtClean="0">
                <a:solidFill>
                  <a:schemeClr val="bg1"/>
                </a:solidFill>
              </a:rPr>
              <a:t> upper bound on the number</a:t>
            </a:r>
          </a:p>
          <a:p>
            <a:pPr marL="742950" indent="-742950"/>
            <a:r>
              <a:rPr lang="en-US" sz="2400" dirty="0" smtClean="0">
                <a:solidFill>
                  <a:schemeClr val="bg1"/>
                </a:solidFill>
              </a:rPr>
              <a:t>of edge guards sufficient for orthogonal </a:t>
            </a:r>
            <a:r>
              <a:rPr lang="en-US" sz="2400" dirty="0" err="1" smtClean="0">
                <a:solidFill>
                  <a:schemeClr val="bg1"/>
                </a:solidFill>
              </a:rPr>
              <a:t>polyhedra</a:t>
            </a:r>
            <a:r>
              <a:rPr lang="en-US" sz="2400" dirty="0" smtClean="0">
                <a:solidFill>
                  <a:schemeClr val="bg1"/>
                </a:solidFill>
              </a:rPr>
              <a:t> to 11e/72.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275880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en-US" sz="2400" dirty="0" smtClean="0">
                <a:solidFill>
                  <a:schemeClr val="bg1"/>
                </a:solidFill>
              </a:rPr>
              <a:t>-1995: </a:t>
            </a:r>
            <a:r>
              <a:rPr lang="en-US" sz="2400" dirty="0" err="1" smtClean="0">
                <a:solidFill>
                  <a:schemeClr val="bg1"/>
                </a:solidFill>
              </a:rPr>
              <a:t>Czyzowicz</a:t>
            </a:r>
            <a:r>
              <a:rPr lang="en-US" sz="2400" dirty="0" smtClean="0">
                <a:solidFill>
                  <a:schemeClr val="bg1"/>
                </a:solidFill>
              </a:rPr>
              <a:t> et al. show that the exteriors of </a:t>
            </a:r>
            <a:r>
              <a:rPr lang="en-US" sz="2400" dirty="0" err="1" smtClean="0">
                <a:solidFill>
                  <a:schemeClr val="bg1"/>
                </a:solidFill>
              </a:rPr>
              <a:t>n</a:t>
            </a:r>
            <a:r>
              <a:rPr lang="en-US" sz="2400" dirty="0" smtClean="0">
                <a:solidFill>
                  <a:schemeClr val="bg1"/>
                </a:solidFill>
              </a:rPr>
              <a:t> congruent copies of</a:t>
            </a:r>
          </a:p>
          <a:p>
            <a:pPr marL="742950" indent="-742950"/>
            <a:r>
              <a:rPr lang="en-US" sz="2400" dirty="0" smtClean="0">
                <a:solidFill>
                  <a:schemeClr val="bg1"/>
                </a:solidFill>
              </a:rPr>
              <a:t>a constant convex polyhedron can be guarded with </a:t>
            </a:r>
            <a:r>
              <a:rPr lang="en-US" sz="2400" dirty="0" err="1" smtClean="0">
                <a:solidFill>
                  <a:schemeClr val="bg1"/>
                </a:solidFill>
              </a:rPr>
              <a:t>O(n</a:t>
            </a:r>
            <a:r>
              <a:rPr lang="en-US" sz="2400" dirty="0" smtClean="0">
                <a:solidFill>
                  <a:schemeClr val="bg1"/>
                </a:solidFill>
              </a:rPr>
              <a:t>) guards.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3992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Face Guards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1033299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In this work, we consider guarding the interior of</a:t>
            </a:r>
          </a:p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simple </a:t>
            </a:r>
            <a:r>
              <a:rPr lang="en-US" sz="3200" dirty="0" err="1" smtClean="0">
                <a:solidFill>
                  <a:schemeClr val="bg1"/>
                </a:solidFill>
              </a:rPr>
              <a:t>polyhedra</a:t>
            </a:r>
            <a:r>
              <a:rPr lang="en-US" sz="3200" dirty="0" smtClean="0">
                <a:solidFill>
                  <a:schemeClr val="bg1"/>
                </a:solidFill>
              </a:rPr>
              <a:t> using </a:t>
            </a:r>
            <a:r>
              <a:rPr lang="en-US" sz="3200" i="1" dirty="0" smtClean="0">
                <a:solidFill>
                  <a:schemeClr val="bg1"/>
                </a:solidFill>
              </a:rPr>
              <a:t>face guards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272802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A face guard consists of an interior face of the</a:t>
            </a:r>
          </a:p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polyhedron, and guards all locations seen by some</a:t>
            </a:r>
          </a:p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point on the face.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88245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Face guards for </a:t>
            </a:r>
            <a:r>
              <a:rPr lang="en-US" sz="3200" dirty="0" err="1" smtClean="0">
                <a:solidFill>
                  <a:schemeClr val="bg1"/>
                </a:solidFill>
              </a:rPr>
              <a:t>polyhedronizations</a:t>
            </a:r>
            <a:r>
              <a:rPr lang="en-US" sz="3200" dirty="0" smtClean="0">
                <a:solidFill>
                  <a:schemeClr val="bg1"/>
                </a:solidFill>
              </a:rPr>
              <a:t> are the 3D</a:t>
            </a:r>
          </a:p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generalization of edge guards in 2D.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3992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Illumination Analogy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7" name="Picture 26" descr="Screen shot 2011-06-13 at 3.41.4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447" y="4521236"/>
            <a:ext cx="1888936" cy="16385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316893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Vertex guards are light bulbs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17626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Edge guards are fluorescent tubes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101877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And face guards are light boxes</a:t>
            </a:r>
          </a:p>
        </p:txBody>
      </p:sp>
      <p:pic>
        <p:nvPicPr>
          <p:cNvPr id="10" name="Picture 9" descr="Screen shot 2011-06-13 at 3.48.1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490" y="979088"/>
            <a:ext cx="1816110" cy="1462098"/>
          </a:xfrm>
          <a:prstGeom prst="rect">
            <a:avLst/>
          </a:prstGeom>
        </p:spPr>
      </p:pic>
      <p:pic>
        <p:nvPicPr>
          <p:cNvPr id="11" name="Picture 10" descr="Screen shot 2011-06-13 at 3.48.4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091" y="2691495"/>
            <a:ext cx="2270532" cy="1552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0" y="-5162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Our Results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335428"/>
            <a:ext cx="93072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We give bounds for the number of face guards </a:t>
            </a:r>
            <a:r>
              <a:rPr lang="en-US" sz="3200" i="1" dirty="0" smtClean="0">
                <a:solidFill>
                  <a:schemeClr val="bg1"/>
                </a:solidFill>
              </a:rPr>
              <a:t>G</a:t>
            </a:r>
            <a:r>
              <a:rPr lang="en-US" sz="3200" dirty="0" smtClean="0">
                <a:solidFill>
                  <a:schemeClr val="bg1"/>
                </a:solidFill>
              </a:rPr>
              <a:t> necessary and sufficient to guard the interior of simple </a:t>
            </a:r>
            <a:r>
              <a:rPr lang="en-US" sz="3200" dirty="0" err="1" smtClean="0">
                <a:solidFill>
                  <a:schemeClr val="bg1"/>
                </a:solidFill>
              </a:rPr>
              <a:t>polyhedra</a:t>
            </a:r>
            <a:r>
              <a:rPr lang="en-US" sz="3200" dirty="0" smtClean="0">
                <a:solidFill>
                  <a:schemeClr val="bg1"/>
                </a:solidFill>
              </a:rPr>
              <a:t> with F faces.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078480"/>
            <a:ext cx="91440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schemeClr val="bg1"/>
              </a:solidFill>
            </a:endParaRPr>
          </a:p>
          <a:p>
            <a:pPr lvl="2"/>
            <a:r>
              <a:rPr lang="en-US" sz="3200" dirty="0" smtClean="0">
                <a:solidFill>
                  <a:schemeClr val="bg1"/>
                </a:solidFill>
              </a:rPr>
              <a:t>	F/7 &lt;= G &lt;= F/6   for orthogonal </a:t>
            </a:r>
            <a:r>
              <a:rPr lang="en-US" sz="3200" dirty="0" err="1" smtClean="0">
                <a:solidFill>
                  <a:schemeClr val="bg1"/>
                </a:solidFill>
              </a:rPr>
              <a:t>polyhedra</a:t>
            </a:r>
            <a:endParaRPr lang="en-US" sz="3200" dirty="0" smtClean="0">
              <a:solidFill>
                <a:schemeClr val="bg1"/>
              </a:solidFill>
            </a:endParaRPr>
          </a:p>
          <a:p>
            <a:pPr lvl="2"/>
            <a:r>
              <a:rPr lang="en-US" sz="3200" dirty="0" smtClean="0">
                <a:solidFill>
                  <a:schemeClr val="bg1"/>
                </a:solidFill>
              </a:rPr>
              <a:t>	</a:t>
            </a:r>
          </a:p>
          <a:p>
            <a:pPr lvl="2"/>
            <a:r>
              <a:rPr lang="en-US" sz="3200" dirty="0" smtClean="0">
                <a:solidFill>
                  <a:schemeClr val="bg1"/>
                </a:solidFill>
              </a:rPr>
              <a:t>	F/5 &lt;= G &lt;= F/2   for general </a:t>
            </a:r>
            <a:r>
              <a:rPr lang="en-US" sz="3200" dirty="0" err="1" smtClean="0">
                <a:solidFill>
                  <a:schemeClr val="bg1"/>
                </a:solidFill>
              </a:rPr>
              <a:t>polyhedra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0" y="-5162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Notes on Definitions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335428"/>
            <a:ext cx="93072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We consider </a:t>
            </a:r>
            <a:r>
              <a:rPr lang="en-US" sz="3200" dirty="0" err="1" smtClean="0">
                <a:solidFill>
                  <a:schemeClr val="bg1"/>
                </a:solidFill>
              </a:rPr>
              <a:t>polyhedra</a:t>
            </a:r>
            <a:r>
              <a:rPr lang="en-US" sz="3200" dirty="0" smtClean="0">
                <a:solidFill>
                  <a:schemeClr val="bg1"/>
                </a:solidFill>
              </a:rPr>
              <a:t> that are simple, i.e. simply-connected/sphere-like/genus zero. 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We </a:t>
            </a:r>
            <a:r>
              <a:rPr lang="en-US" sz="3200" i="1" dirty="0" smtClean="0">
                <a:solidFill>
                  <a:schemeClr val="bg1"/>
                </a:solidFill>
              </a:rPr>
              <a:t>do not</a:t>
            </a:r>
            <a:r>
              <a:rPr lang="en-US" sz="3200" dirty="0" smtClean="0">
                <a:solidFill>
                  <a:schemeClr val="bg1"/>
                </a:solidFill>
              </a:rPr>
              <a:t> require that faces are simple, i.e. disk-like. This definition is consistent with [</a:t>
            </a:r>
            <a:r>
              <a:rPr lang="en-US" sz="3200" dirty="0" err="1" smtClean="0">
                <a:solidFill>
                  <a:schemeClr val="bg1"/>
                </a:solidFill>
              </a:rPr>
              <a:t>Urrutia</a:t>
            </a:r>
            <a:r>
              <a:rPr lang="en-US" sz="3200" dirty="0" smtClean="0">
                <a:solidFill>
                  <a:schemeClr val="bg1"/>
                </a:solidFill>
              </a:rPr>
              <a:t> 2000].</a:t>
            </a:r>
          </a:p>
        </p:txBody>
      </p:sp>
      <p:pic>
        <p:nvPicPr>
          <p:cNvPr id="6" name="Picture 5" descr="Screen shot 2011-06-16 at 4.49.4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06" y="4629255"/>
            <a:ext cx="4597574" cy="1455898"/>
          </a:xfrm>
          <a:prstGeom prst="rect">
            <a:avLst/>
          </a:prstGeom>
        </p:spPr>
      </p:pic>
      <p:pic>
        <p:nvPicPr>
          <p:cNvPr id="7" name="Picture 6" descr="Screen shot 2011-06-16 at 4.49.3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907" y="4408530"/>
            <a:ext cx="2554322" cy="1915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215586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1 guard needed per chimney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-5162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Orthogonal Lower Bound</a:t>
            </a:r>
          </a:p>
        </p:txBody>
      </p:sp>
      <p:pic>
        <p:nvPicPr>
          <p:cNvPr id="5" name="Picture 4" descr="ortho_low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462" y="932768"/>
            <a:ext cx="5616737" cy="4212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215586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1 guard needed per chimney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-5162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Orthogonal Lower Bound</a:t>
            </a:r>
          </a:p>
        </p:txBody>
      </p:sp>
      <p:pic>
        <p:nvPicPr>
          <p:cNvPr id="5" name="Picture 4" descr="ortho_low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462" y="932768"/>
            <a:ext cx="5616737" cy="42125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5861917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21 faces per module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" y="5215586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3 guards needed per module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-5162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Orthogonal Lower Bound</a:t>
            </a:r>
          </a:p>
        </p:txBody>
      </p:sp>
      <p:pic>
        <p:nvPicPr>
          <p:cNvPr id="5" name="Picture 4" descr="ortho_low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462" y="932768"/>
            <a:ext cx="5616737" cy="4212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215586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1 guard per 7 faces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-5162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Orthogonal Lower Bound</a:t>
            </a:r>
          </a:p>
        </p:txBody>
      </p:sp>
      <p:pic>
        <p:nvPicPr>
          <p:cNvPr id="5" name="Picture 4" descr="ortho_low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462" y="932768"/>
            <a:ext cx="5616737" cy="4212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038267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1 guard is needed per triangular spike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-5162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General Lower Bound</a:t>
            </a:r>
          </a:p>
        </p:txBody>
      </p:sp>
      <p:pic>
        <p:nvPicPr>
          <p:cNvPr id="6" name="Picture 5" descr="general_low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82" y="1081626"/>
            <a:ext cx="8341097" cy="4170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3781983" y="4949154"/>
            <a:ext cx="2298258" cy="1761964"/>
            <a:chOff x="3781983" y="4949154"/>
            <a:chExt cx="2298258" cy="1761964"/>
          </a:xfrm>
        </p:grpSpPr>
        <p:sp>
          <p:nvSpPr>
            <p:cNvPr id="34" name="Isosceles Triangle 33"/>
            <p:cNvSpPr/>
            <p:nvPr/>
          </p:nvSpPr>
          <p:spPr>
            <a:xfrm rot="9213026">
              <a:off x="3781983" y="5863952"/>
              <a:ext cx="2016976" cy="847166"/>
            </a:xfrm>
            <a:prstGeom prst="triangle">
              <a:avLst>
                <a:gd name="adj" fmla="val 43062"/>
              </a:avLst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/>
            <p:cNvSpPr/>
            <p:nvPr/>
          </p:nvSpPr>
          <p:spPr>
            <a:xfrm rot="18777338">
              <a:off x="4490943" y="5375378"/>
              <a:ext cx="1601010" cy="748561"/>
            </a:xfrm>
            <a:prstGeom prst="triangle">
              <a:avLst>
                <a:gd name="adj" fmla="val 59221"/>
              </a:avLst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35"/>
            <p:cNvSpPr/>
            <p:nvPr/>
          </p:nvSpPr>
          <p:spPr>
            <a:xfrm rot="12546225">
              <a:off x="4586896" y="5039518"/>
              <a:ext cx="1493345" cy="465478"/>
            </a:xfrm>
            <a:prstGeom prst="triangle">
              <a:avLst>
                <a:gd name="adj" fmla="val 61184"/>
              </a:avLst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36"/>
            <p:cNvSpPr/>
            <p:nvPr/>
          </p:nvSpPr>
          <p:spPr>
            <a:xfrm rot="8212417">
              <a:off x="4347793" y="5679981"/>
              <a:ext cx="1044400" cy="336054"/>
            </a:xfrm>
            <a:prstGeom prst="triangle">
              <a:avLst>
                <a:gd name="adj" fmla="val 24295"/>
              </a:avLst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116302" y="5071093"/>
            <a:ext cx="2711751" cy="1566970"/>
            <a:chOff x="3116302" y="5071093"/>
            <a:chExt cx="2711751" cy="1566970"/>
          </a:xfrm>
        </p:grpSpPr>
        <p:sp>
          <p:nvSpPr>
            <p:cNvPr id="32" name="Isosceles Triangle 31"/>
            <p:cNvSpPr/>
            <p:nvPr/>
          </p:nvSpPr>
          <p:spPr>
            <a:xfrm rot="18741698">
              <a:off x="2755142" y="5607383"/>
              <a:ext cx="1273723" cy="201144"/>
            </a:xfrm>
            <a:prstGeom prst="triangle">
              <a:avLst>
                <a:gd name="adj" fmla="val 53311"/>
              </a:avLst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/>
            <p:cNvSpPr/>
            <p:nvPr/>
          </p:nvSpPr>
          <p:spPr>
            <a:xfrm rot="10322688">
              <a:off x="3812104" y="5914595"/>
              <a:ext cx="2015949" cy="723468"/>
            </a:xfrm>
            <a:prstGeom prst="triangle">
              <a:avLst>
                <a:gd name="adj" fmla="val 39534"/>
              </a:avLst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 rot="637193">
              <a:off x="3116302" y="5370610"/>
              <a:ext cx="2067706" cy="1050661"/>
            </a:xfrm>
            <a:prstGeom prst="triangle">
              <a:avLst>
                <a:gd name="adj" fmla="val 30238"/>
              </a:avLst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0" y="-51620"/>
            <a:ext cx="85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Klee’s Art Gallery Problem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0" y="2750108"/>
            <a:ext cx="8757817" cy="1851954"/>
            <a:chOff x="0" y="2750108"/>
            <a:chExt cx="8757817" cy="1851954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60507" y="2750108"/>
              <a:ext cx="1597310" cy="1851954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0" y="3080426"/>
              <a:ext cx="851418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indent="-742950"/>
              <a:r>
                <a:rPr lang="en-US" sz="3200" dirty="0" smtClean="0">
                  <a:solidFill>
                    <a:schemeClr val="bg1"/>
                  </a:solidFill>
                </a:rPr>
                <a:t>Victor Klee (1973): How many guards </a:t>
              </a:r>
            </a:p>
            <a:p>
              <a:pPr marL="742950" indent="-742950"/>
              <a:r>
                <a:rPr lang="en-US" sz="3200" dirty="0" smtClean="0">
                  <a:solidFill>
                    <a:schemeClr val="bg1"/>
                  </a:solidFill>
                </a:rPr>
                <a:t>are needed to see the entire floor plan?</a:t>
              </a: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0" y="1127139"/>
            <a:ext cx="87578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Consider the floor plan of an art gallery, and guards</a:t>
            </a:r>
          </a:p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that stand stationary and look in all directions.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940413" y="4632017"/>
            <a:ext cx="3208001" cy="2007627"/>
            <a:chOff x="4266446" y="3347047"/>
            <a:chExt cx="4272268" cy="2673665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4811407" y="4192619"/>
              <a:ext cx="671119" cy="457200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5438322" y="4236822"/>
              <a:ext cx="914400" cy="825993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308519" y="4345019"/>
              <a:ext cx="815671" cy="762000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4155796" y="4830487"/>
              <a:ext cx="836279" cy="474947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336461" y="5486102"/>
              <a:ext cx="2787731" cy="464594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 flipH="1" flipV="1">
              <a:off x="7022430" y="4504429"/>
              <a:ext cx="1548031" cy="1344507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endCxn id="23" idx="4"/>
            </p:cNvCxnSpPr>
            <p:nvPr/>
          </p:nvCxnSpPr>
          <p:spPr>
            <a:xfrm rot="16200000" flipV="1">
              <a:off x="6502440" y="3723269"/>
              <a:ext cx="857940" cy="385560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4266446" y="5416084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741391" y="4579805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412510" y="4122602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6238503" y="5037005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054176" y="4262634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668614" y="3347047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054174" y="5880680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>
              <a:stCxn id="23" idx="5"/>
            </p:cNvCxnSpPr>
            <p:nvPr/>
          </p:nvCxnSpPr>
          <p:spPr>
            <a:xfrm rot="16200000" flipH="1">
              <a:off x="7125363" y="3129347"/>
              <a:ext cx="936096" cy="1610545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8398682" y="4332650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7593330" y="4402666"/>
              <a:ext cx="140032" cy="14003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342493" y="5177037"/>
              <a:ext cx="140032" cy="14003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5684598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Each spike sits on a face and is visible to a second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038267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1 guard is needed per triangular spike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-5162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General Lower Bound</a:t>
            </a:r>
          </a:p>
        </p:txBody>
      </p:sp>
      <p:pic>
        <p:nvPicPr>
          <p:cNvPr id="6" name="Picture 5" descr="general_low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82" y="1081626"/>
            <a:ext cx="8341097" cy="4170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0" y="-5162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General Lower Bound</a:t>
            </a:r>
          </a:p>
        </p:txBody>
      </p:sp>
      <p:pic>
        <p:nvPicPr>
          <p:cNvPr id="6" name="Picture 5" descr="general_low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82" y="1081626"/>
            <a:ext cx="8341097" cy="41705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038267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5 faces per spike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0" y="-5162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General Lower Bound</a:t>
            </a:r>
          </a:p>
        </p:txBody>
      </p:sp>
      <p:pic>
        <p:nvPicPr>
          <p:cNvPr id="6" name="Picture 5" descr="general_low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82" y="1081626"/>
            <a:ext cx="8341097" cy="41705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038267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5 faces per spike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624343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1 guard per 5 faces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-5162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Upper Bounds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753191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Recall the 3-vertex-coloring argument used by Fisk</a:t>
            </a:r>
          </a:p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to prove a bound of n/3 for vertex guards in polygons.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42882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We also use coloring arguments for face guards in</a:t>
            </a:r>
          </a:p>
          <a:p>
            <a:pPr marL="742950" indent="-742950"/>
            <a:r>
              <a:rPr lang="en-US" sz="3200" dirty="0" err="1" smtClean="0">
                <a:solidFill>
                  <a:schemeClr val="bg1"/>
                </a:solidFill>
              </a:rPr>
              <a:t>polyhedra</a:t>
            </a:r>
            <a:r>
              <a:rPr lang="en-US" sz="3200" dirty="0" smtClean="0">
                <a:solidFill>
                  <a:schemeClr val="bg1"/>
                </a:solidFill>
              </a:rPr>
              <a:t> as well, but rather than color by graph</a:t>
            </a:r>
          </a:p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connectivity, we color by direction.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1049217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For orthogonal polygons, faces are oriented in one of</a:t>
            </a:r>
          </a:p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4 directions. Give each direction a different color.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0" y="1049217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For orthogonal </a:t>
            </a:r>
            <a:r>
              <a:rPr lang="en-US" sz="3200" strike="sngStrike" dirty="0" smtClean="0">
                <a:solidFill>
                  <a:srgbClr val="FF0000"/>
                </a:solidFill>
              </a:rPr>
              <a:t>polygons</a:t>
            </a:r>
            <a:r>
              <a:rPr lang="en-US" sz="3200" dirty="0" smtClean="0">
                <a:solidFill>
                  <a:schemeClr val="bg1"/>
                </a:solidFill>
              </a:rPr>
              <a:t>, faces are oriented in one of</a:t>
            </a:r>
          </a:p>
          <a:p>
            <a:pPr marL="742950" indent="-742950"/>
            <a:r>
              <a:rPr lang="en-US" sz="3200" dirty="0" smtClean="0">
                <a:solidFill>
                  <a:srgbClr val="FF0000"/>
                </a:solidFill>
              </a:rPr>
              <a:t>4</a:t>
            </a:r>
            <a:r>
              <a:rPr lang="en-US" sz="3200" dirty="0" smtClean="0">
                <a:solidFill>
                  <a:schemeClr val="bg1"/>
                </a:solidFill>
              </a:rPr>
              <a:t> directions. Give each direction a different color.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5162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Upper Bounds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2073556" y="2619618"/>
            <a:ext cx="5050141" cy="2593863"/>
            <a:chOff x="1634948" y="2984678"/>
            <a:chExt cx="5050141" cy="2593863"/>
          </a:xfrm>
        </p:grpSpPr>
        <p:sp>
          <p:nvSpPr>
            <p:cNvPr id="27" name="Oval 26"/>
            <p:cNvSpPr/>
            <p:nvPr/>
          </p:nvSpPr>
          <p:spPr>
            <a:xfrm>
              <a:off x="2899702" y="3608824"/>
              <a:ext cx="181750" cy="1901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1634948" y="3608824"/>
              <a:ext cx="181750" cy="1901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1634948" y="4404621"/>
              <a:ext cx="181750" cy="1901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0" name="Straight Connector 29"/>
            <p:cNvCxnSpPr>
              <a:stCxn id="28" idx="4"/>
              <a:endCxn id="29" idx="0"/>
            </p:cNvCxnSpPr>
            <p:nvPr/>
          </p:nvCxnSpPr>
          <p:spPr>
            <a:xfrm rot="5400000">
              <a:off x="1423019" y="4101817"/>
              <a:ext cx="605608" cy="1588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3589073" y="4405415"/>
              <a:ext cx="181750" cy="1901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3589073" y="5387557"/>
              <a:ext cx="181750" cy="1901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4780378" y="3994354"/>
              <a:ext cx="181750" cy="1901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6503339" y="3994354"/>
              <a:ext cx="181750" cy="1901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2899702" y="2984678"/>
              <a:ext cx="181750" cy="1901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4780378" y="2984678"/>
              <a:ext cx="181750" cy="1901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1" name="Straight Connector 40"/>
            <p:cNvCxnSpPr>
              <a:stCxn id="28" idx="6"/>
              <a:endCxn id="27" idx="2"/>
            </p:cNvCxnSpPr>
            <p:nvPr/>
          </p:nvCxnSpPr>
          <p:spPr>
            <a:xfrm>
              <a:off x="1816698" y="3703919"/>
              <a:ext cx="1083004" cy="1588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29" idx="6"/>
              <a:endCxn id="33" idx="2"/>
            </p:cNvCxnSpPr>
            <p:nvPr/>
          </p:nvCxnSpPr>
          <p:spPr>
            <a:xfrm>
              <a:off x="1816698" y="4499716"/>
              <a:ext cx="1772375" cy="794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27" idx="0"/>
              <a:endCxn id="39" idx="4"/>
            </p:cNvCxnSpPr>
            <p:nvPr/>
          </p:nvCxnSpPr>
          <p:spPr>
            <a:xfrm rot="5400000" flipH="1" flipV="1">
              <a:off x="2773599" y="3391846"/>
              <a:ext cx="433957" cy="1588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36" idx="0"/>
              <a:endCxn id="40" idx="4"/>
            </p:cNvCxnSpPr>
            <p:nvPr/>
          </p:nvCxnSpPr>
          <p:spPr>
            <a:xfrm rot="5400000" flipH="1" flipV="1">
              <a:off x="4461510" y="3584611"/>
              <a:ext cx="819487" cy="1588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37" idx="4"/>
              <a:endCxn id="71" idx="0"/>
            </p:cNvCxnSpPr>
            <p:nvPr/>
          </p:nvCxnSpPr>
          <p:spPr>
            <a:xfrm rot="5400000">
              <a:off x="6233900" y="4544857"/>
              <a:ext cx="720628" cy="1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0" idx="2"/>
              <a:endCxn id="39" idx="6"/>
            </p:cNvCxnSpPr>
            <p:nvPr/>
          </p:nvCxnSpPr>
          <p:spPr>
            <a:xfrm rot="10800000">
              <a:off x="3081452" y="3079773"/>
              <a:ext cx="1698926" cy="1588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36" idx="6"/>
              <a:endCxn id="37" idx="2"/>
            </p:cNvCxnSpPr>
            <p:nvPr/>
          </p:nvCxnSpPr>
          <p:spPr>
            <a:xfrm>
              <a:off x="4962128" y="4089449"/>
              <a:ext cx="1541211" cy="1588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34" idx="0"/>
              <a:endCxn id="33" idx="4"/>
            </p:cNvCxnSpPr>
            <p:nvPr/>
          </p:nvCxnSpPr>
          <p:spPr>
            <a:xfrm rot="5400000" flipH="1" flipV="1">
              <a:off x="3283972" y="4991581"/>
              <a:ext cx="791953" cy="1588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34" idx="6"/>
              <a:endCxn id="70" idx="2"/>
            </p:cNvCxnSpPr>
            <p:nvPr/>
          </p:nvCxnSpPr>
          <p:spPr>
            <a:xfrm>
              <a:off x="3770823" y="5482652"/>
              <a:ext cx="1821603" cy="795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/>
            <p:cNvSpPr/>
            <p:nvPr/>
          </p:nvSpPr>
          <p:spPr>
            <a:xfrm>
              <a:off x="5592426" y="4905171"/>
              <a:ext cx="181750" cy="1901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Oval 69"/>
            <p:cNvSpPr/>
            <p:nvPr/>
          </p:nvSpPr>
          <p:spPr>
            <a:xfrm>
              <a:off x="5592426" y="5388352"/>
              <a:ext cx="181750" cy="1901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Oval 70"/>
            <p:cNvSpPr/>
            <p:nvPr/>
          </p:nvSpPr>
          <p:spPr>
            <a:xfrm>
              <a:off x="6503338" y="4905171"/>
              <a:ext cx="181750" cy="1901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5" name="Straight Connector 74"/>
            <p:cNvCxnSpPr>
              <a:stCxn id="70" idx="0"/>
              <a:endCxn id="69" idx="4"/>
            </p:cNvCxnSpPr>
            <p:nvPr/>
          </p:nvCxnSpPr>
          <p:spPr>
            <a:xfrm rot="5400000" flipH="1" flipV="1">
              <a:off x="5536805" y="5241856"/>
              <a:ext cx="292992" cy="1588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69" idx="6"/>
              <a:endCxn id="71" idx="2"/>
            </p:cNvCxnSpPr>
            <p:nvPr/>
          </p:nvCxnSpPr>
          <p:spPr>
            <a:xfrm>
              <a:off x="5774176" y="5000266"/>
              <a:ext cx="729162" cy="1588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>
            <a:off x="2073556" y="2620413"/>
            <a:ext cx="5050141" cy="2593863"/>
            <a:chOff x="1634948" y="2986267"/>
            <a:chExt cx="5050141" cy="2593863"/>
          </a:xfrm>
        </p:grpSpPr>
        <p:cxnSp>
          <p:nvCxnSpPr>
            <p:cNvPr id="85" name="Straight Connector 84"/>
            <p:cNvCxnSpPr>
              <a:stCxn id="83" idx="4"/>
              <a:endCxn id="84" idx="0"/>
            </p:cNvCxnSpPr>
            <p:nvPr/>
          </p:nvCxnSpPr>
          <p:spPr>
            <a:xfrm rot="5400000">
              <a:off x="1423019" y="4103406"/>
              <a:ext cx="605608" cy="1588"/>
            </a:xfrm>
            <a:prstGeom prst="line">
              <a:avLst/>
            </a:prstGeom>
            <a:ln w="53975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83" idx="6"/>
              <a:endCxn id="82" idx="2"/>
            </p:cNvCxnSpPr>
            <p:nvPr/>
          </p:nvCxnSpPr>
          <p:spPr>
            <a:xfrm>
              <a:off x="1816698" y="3705508"/>
              <a:ext cx="1083004" cy="1588"/>
            </a:xfrm>
            <a:prstGeom prst="line">
              <a:avLst/>
            </a:prstGeom>
            <a:ln w="53975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84" idx="6"/>
              <a:endCxn id="86" idx="2"/>
            </p:cNvCxnSpPr>
            <p:nvPr/>
          </p:nvCxnSpPr>
          <p:spPr>
            <a:xfrm>
              <a:off x="1816698" y="4501305"/>
              <a:ext cx="1772375" cy="794"/>
            </a:xfrm>
            <a:prstGeom prst="line">
              <a:avLst/>
            </a:prstGeom>
            <a:ln w="53975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88" idx="0"/>
              <a:endCxn id="91" idx="4"/>
            </p:cNvCxnSpPr>
            <p:nvPr/>
          </p:nvCxnSpPr>
          <p:spPr>
            <a:xfrm rot="5400000" flipH="1" flipV="1">
              <a:off x="4461510" y="3586200"/>
              <a:ext cx="819487" cy="1588"/>
            </a:xfrm>
            <a:prstGeom prst="line">
              <a:avLst/>
            </a:prstGeom>
            <a:ln w="53975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91" idx="2"/>
              <a:endCxn id="90" idx="6"/>
            </p:cNvCxnSpPr>
            <p:nvPr/>
          </p:nvCxnSpPr>
          <p:spPr>
            <a:xfrm rot="10800000">
              <a:off x="3081452" y="3081362"/>
              <a:ext cx="1698926" cy="1588"/>
            </a:xfrm>
            <a:prstGeom prst="line">
              <a:avLst/>
            </a:prstGeom>
            <a:ln w="53975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88" idx="6"/>
              <a:endCxn id="89" idx="2"/>
            </p:cNvCxnSpPr>
            <p:nvPr/>
          </p:nvCxnSpPr>
          <p:spPr>
            <a:xfrm>
              <a:off x="4962128" y="4091038"/>
              <a:ext cx="1541211" cy="1588"/>
            </a:xfrm>
            <a:prstGeom prst="line">
              <a:avLst/>
            </a:prstGeom>
            <a:ln w="53975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87" idx="6"/>
              <a:endCxn id="102" idx="2"/>
            </p:cNvCxnSpPr>
            <p:nvPr/>
          </p:nvCxnSpPr>
          <p:spPr>
            <a:xfrm>
              <a:off x="3770823" y="5484241"/>
              <a:ext cx="1821603" cy="795"/>
            </a:xfrm>
            <a:prstGeom prst="line">
              <a:avLst/>
            </a:prstGeom>
            <a:ln w="53975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101" idx="6"/>
              <a:endCxn id="103" idx="2"/>
            </p:cNvCxnSpPr>
            <p:nvPr/>
          </p:nvCxnSpPr>
          <p:spPr>
            <a:xfrm>
              <a:off x="5774176" y="5001855"/>
              <a:ext cx="729162" cy="1588"/>
            </a:xfrm>
            <a:prstGeom prst="line">
              <a:avLst/>
            </a:prstGeom>
            <a:ln w="53975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81"/>
            <p:cNvSpPr/>
            <p:nvPr/>
          </p:nvSpPr>
          <p:spPr>
            <a:xfrm>
              <a:off x="2899702" y="3610413"/>
              <a:ext cx="181750" cy="1901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1634948" y="3610413"/>
              <a:ext cx="181750" cy="1901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Oval 83"/>
            <p:cNvSpPr/>
            <p:nvPr/>
          </p:nvSpPr>
          <p:spPr>
            <a:xfrm>
              <a:off x="1634948" y="4406210"/>
              <a:ext cx="181750" cy="1901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Oval 85"/>
            <p:cNvSpPr/>
            <p:nvPr/>
          </p:nvSpPr>
          <p:spPr>
            <a:xfrm>
              <a:off x="3589073" y="4407004"/>
              <a:ext cx="181750" cy="1901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Oval 86"/>
            <p:cNvSpPr/>
            <p:nvPr/>
          </p:nvSpPr>
          <p:spPr>
            <a:xfrm>
              <a:off x="3589073" y="5389146"/>
              <a:ext cx="181750" cy="1901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Oval 87"/>
            <p:cNvSpPr/>
            <p:nvPr/>
          </p:nvSpPr>
          <p:spPr>
            <a:xfrm>
              <a:off x="4780378" y="3995943"/>
              <a:ext cx="181750" cy="1901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Oval 88"/>
            <p:cNvSpPr/>
            <p:nvPr/>
          </p:nvSpPr>
          <p:spPr>
            <a:xfrm>
              <a:off x="6503339" y="3995943"/>
              <a:ext cx="181750" cy="1901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Oval 89"/>
            <p:cNvSpPr/>
            <p:nvPr/>
          </p:nvSpPr>
          <p:spPr>
            <a:xfrm>
              <a:off x="2899702" y="2986267"/>
              <a:ext cx="181750" cy="1901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Oval 90"/>
            <p:cNvSpPr/>
            <p:nvPr/>
          </p:nvSpPr>
          <p:spPr>
            <a:xfrm>
              <a:off x="4780378" y="2986267"/>
              <a:ext cx="181750" cy="1901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4" name="Straight Connector 93"/>
            <p:cNvCxnSpPr>
              <a:stCxn id="82" idx="0"/>
              <a:endCxn id="90" idx="4"/>
            </p:cNvCxnSpPr>
            <p:nvPr/>
          </p:nvCxnSpPr>
          <p:spPr>
            <a:xfrm rot="5400000" flipH="1" flipV="1">
              <a:off x="2773599" y="3393435"/>
              <a:ext cx="433957" cy="1588"/>
            </a:xfrm>
            <a:prstGeom prst="line">
              <a:avLst/>
            </a:prstGeom>
            <a:ln w="53975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89" idx="4"/>
              <a:endCxn id="103" idx="0"/>
            </p:cNvCxnSpPr>
            <p:nvPr/>
          </p:nvCxnSpPr>
          <p:spPr>
            <a:xfrm rot="5400000">
              <a:off x="6233900" y="4546446"/>
              <a:ext cx="720628" cy="1"/>
            </a:xfrm>
            <a:prstGeom prst="line">
              <a:avLst/>
            </a:prstGeom>
            <a:ln w="53975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87" idx="0"/>
              <a:endCxn id="86" idx="4"/>
            </p:cNvCxnSpPr>
            <p:nvPr/>
          </p:nvCxnSpPr>
          <p:spPr>
            <a:xfrm rot="5400000" flipH="1" flipV="1">
              <a:off x="3283972" y="4993170"/>
              <a:ext cx="791953" cy="1588"/>
            </a:xfrm>
            <a:prstGeom prst="line">
              <a:avLst/>
            </a:prstGeom>
            <a:ln w="53975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/>
            <p:cNvSpPr/>
            <p:nvPr/>
          </p:nvSpPr>
          <p:spPr>
            <a:xfrm>
              <a:off x="5592426" y="4906760"/>
              <a:ext cx="181750" cy="1901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1"/>
            <p:cNvSpPr/>
            <p:nvPr/>
          </p:nvSpPr>
          <p:spPr>
            <a:xfrm>
              <a:off x="5592426" y="5389941"/>
              <a:ext cx="181750" cy="1901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Oval 102"/>
            <p:cNvSpPr/>
            <p:nvPr/>
          </p:nvSpPr>
          <p:spPr>
            <a:xfrm>
              <a:off x="6503338" y="4906760"/>
              <a:ext cx="181750" cy="1901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4" name="Straight Connector 103"/>
            <p:cNvCxnSpPr>
              <a:stCxn id="102" idx="0"/>
              <a:endCxn id="101" idx="4"/>
            </p:cNvCxnSpPr>
            <p:nvPr/>
          </p:nvCxnSpPr>
          <p:spPr>
            <a:xfrm rot="5400000" flipH="1" flipV="1">
              <a:off x="5536805" y="5243445"/>
              <a:ext cx="292992" cy="1588"/>
            </a:xfrm>
            <a:prstGeom prst="line">
              <a:avLst/>
            </a:prstGeom>
            <a:ln w="53975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4047371" y="3060437"/>
            <a:ext cx="1035473" cy="1025902"/>
            <a:chOff x="4047371" y="3424702"/>
            <a:chExt cx="1035473" cy="1025902"/>
          </a:xfrm>
        </p:grpSpPr>
        <p:sp>
          <p:nvSpPr>
            <p:cNvPr id="107" name="Oval 106"/>
            <p:cNvSpPr/>
            <p:nvPr/>
          </p:nvSpPr>
          <p:spPr>
            <a:xfrm>
              <a:off x="4470039" y="3844912"/>
              <a:ext cx="181750" cy="190189"/>
            </a:xfrm>
            <a:prstGeom prst="ellipse">
              <a:avLst/>
            </a:prstGeom>
            <a:solidFill>
              <a:schemeClr val="bg1"/>
            </a:solidFill>
            <a:ln w="53975">
              <a:solidFill>
                <a:srgbClr val="FF20E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Right Arrow 107"/>
            <p:cNvSpPr/>
            <p:nvPr/>
          </p:nvSpPr>
          <p:spPr>
            <a:xfrm>
              <a:off x="4723278" y="3795007"/>
              <a:ext cx="359566" cy="293647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ight Arrow 109"/>
            <p:cNvSpPr/>
            <p:nvPr/>
          </p:nvSpPr>
          <p:spPr>
            <a:xfrm rot="5400000">
              <a:off x="4383822" y="4123997"/>
              <a:ext cx="359566" cy="293647"/>
            </a:xfrm>
            <a:prstGeom prst="rightArrow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ight Arrow 110"/>
            <p:cNvSpPr/>
            <p:nvPr/>
          </p:nvSpPr>
          <p:spPr>
            <a:xfrm rot="10800000">
              <a:off x="4047371" y="3785162"/>
              <a:ext cx="359566" cy="293647"/>
            </a:xfrm>
            <a:prstGeom prst="rightArrow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ight Arrow 111"/>
            <p:cNvSpPr/>
            <p:nvPr/>
          </p:nvSpPr>
          <p:spPr>
            <a:xfrm rot="16200000">
              <a:off x="4378860" y="3457661"/>
              <a:ext cx="359566" cy="293647"/>
            </a:xfrm>
            <a:prstGeom prst="rightArrow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5082844" y="3819483"/>
            <a:ext cx="1035473" cy="1025902"/>
            <a:chOff x="4047371" y="3424702"/>
            <a:chExt cx="1035473" cy="1025902"/>
          </a:xfrm>
        </p:grpSpPr>
        <p:sp>
          <p:nvSpPr>
            <p:cNvPr id="115" name="Oval 114"/>
            <p:cNvSpPr/>
            <p:nvPr/>
          </p:nvSpPr>
          <p:spPr>
            <a:xfrm>
              <a:off x="4470039" y="3844912"/>
              <a:ext cx="181750" cy="190189"/>
            </a:xfrm>
            <a:prstGeom prst="ellipse">
              <a:avLst/>
            </a:prstGeom>
            <a:solidFill>
              <a:schemeClr val="bg1"/>
            </a:solidFill>
            <a:ln w="53975">
              <a:solidFill>
                <a:srgbClr val="FF20E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Right Arrow 115"/>
            <p:cNvSpPr/>
            <p:nvPr/>
          </p:nvSpPr>
          <p:spPr>
            <a:xfrm>
              <a:off x="4723278" y="3795007"/>
              <a:ext cx="359566" cy="293647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ight Arrow 116"/>
            <p:cNvSpPr/>
            <p:nvPr/>
          </p:nvSpPr>
          <p:spPr>
            <a:xfrm rot="5400000">
              <a:off x="4383822" y="4123997"/>
              <a:ext cx="359566" cy="293647"/>
            </a:xfrm>
            <a:prstGeom prst="rightArrow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ight Arrow 117"/>
            <p:cNvSpPr/>
            <p:nvPr/>
          </p:nvSpPr>
          <p:spPr>
            <a:xfrm rot="10800000">
              <a:off x="4047371" y="3785162"/>
              <a:ext cx="359566" cy="293647"/>
            </a:xfrm>
            <a:prstGeom prst="rightArrow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ight Arrow 118"/>
            <p:cNvSpPr/>
            <p:nvPr/>
          </p:nvSpPr>
          <p:spPr>
            <a:xfrm rot="16200000">
              <a:off x="4378860" y="3457661"/>
              <a:ext cx="359566" cy="293647"/>
            </a:xfrm>
            <a:prstGeom prst="rightArrow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3820285" y="3420003"/>
            <a:ext cx="1035473" cy="1025902"/>
            <a:chOff x="4047371" y="3424702"/>
            <a:chExt cx="1035473" cy="1025902"/>
          </a:xfrm>
        </p:grpSpPr>
        <p:sp>
          <p:nvSpPr>
            <p:cNvPr id="121" name="Oval 120"/>
            <p:cNvSpPr/>
            <p:nvPr/>
          </p:nvSpPr>
          <p:spPr>
            <a:xfrm>
              <a:off x="4470039" y="3844912"/>
              <a:ext cx="181750" cy="190189"/>
            </a:xfrm>
            <a:prstGeom prst="ellipse">
              <a:avLst/>
            </a:prstGeom>
            <a:solidFill>
              <a:schemeClr val="bg1"/>
            </a:solidFill>
            <a:ln w="53975">
              <a:solidFill>
                <a:srgbClr val="FF20E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Right Arrow 121"/>
            <p:cNvSpPr/>
            <p:nvPr/>
          </p:nvSpPr>
          <p:spPr>
            <a:xfrm>
              <a:off x="4723278" y="3795007"/>
              <a:ext cx="359566" cy="293647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ight Arrow 122"/>
            <p:cNvSpPr/>
            <p:nvPr/>
          </p:nvSpPr>
          <p:spPr>
            <a:xfrm rot="5400000">
              <a:off x="4383822" y="4123997"/>
              <a:ext cx="359566" cy="293647"/>
            </a:xfrm>
            <a:prstGeom prst="rightArrow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ight Arrow 123"/>
            <p:cNvSpPr/>
            <p:nvPr/>
          </p:nvSpPr>
          <p:spPr>
            <a:xfrm rot="10800000">
              <a:off x="4047371" y="3785162"/>
              <a:ext cx="359566" cy="293647"/>
            </a:xfrm>
            <a:prstGeom prst="rightArrow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ight Arrow 124"/>
            <p:cNvSpPr/>
            <p:nvPr/>
          </p:nvSpPr>
          <p:spPr>
            <a:xfrm rot="16200000">
              <a:off x="4378860" y="3457661"/>
              <a:ext cx="359566" cy="293647"/>
            </a:xfrm>
            <a:prstGeom prst="rightArrow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0" y="5646858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Every point is seen by a face of </a:t>
            </a:r>
            <a:r>
              <a:rPr lang="en-US" sz="3200" i="1" dirty="0" smtClean="0">
                <a:solidFill>
                  <a:schemeClr val="bg1"/>
                </a:solidFill>
              </a:rPr>
              <a:t>each color.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456984" y="736509"/>
            <a:ext cx="21636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err="1" smtClean="0">
                <a:solidFill>
                  <a:schemeClr val="bg1"/>
                </a:solidFill>
              </a:rPr>
              <a:t>polyhedra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0" y="1874687"/>
            <a:ext cx="11069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6</a:t>
            </a:r>
          </a:p>
        </p:txBody>
      </p:sp>
      <p:cxnSp>
        <p:nvCxnSpPr>
          <p:cNvPr id="79" name="Straight Connector 78"/>
          <p:cNvCxnSpPr/>
          <p:nvPr/>
        </p:nvCxnSpPr>
        <p:spPr>
          <a:xfrm flipV="1">
            <a:off x="60960" y="1769227"/>
            <a:ext cx="243840" cy="2109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3" grpId="0"/>
      <p:bldP spid="126" grpId="0"/>
      <p:bldP spid="74" grpId="0"/>
      <p:bldP spid="7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/>
          <p:nvPr/>
        </p:nvSpPr>
        <p:spPr>
          <a:xfrm>
            <a:off x="0" y="1049217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For general </a:t>
            </a:r>
            <a:r>
              <a:rPr lang="en-US" sz="3200" strike="sngStrike" dirty="0" smtClean="0">
                <a:solidFill>
                  <a:srgbClr val="FF0000"/>
                </a:solidFill>
              </a:rPr>
              <a:t>polygons</a:t>
            </a:r>
            <a:r>
              <a:rPr lang="en-US" sz="3200" dirty="0" smtClean="0">
                <a:solidFill>
                  <a:schemeClr val="bg1"/>
                </a:solidFill>
              </a:rPr>
              <a:t> the approach is similar, but only</a:t>
            </a:r>
          </a:p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2 directions are used.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5162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Upper Bounds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049217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For general polygons the approach is similar, but only</a:t>
            </a:r>
          </a:p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2 directions are used.</a:t>
            </a:r>
          </a:p>
        </p:txBody>
      </p:sp>
      <p:grpSp>
        <p:nvGrpSpPr>
          <p:cNvPr id="147" name="Group 146"/>
          <p:cNvGrpSpPr/>
          <p:nvPr/>
        </p:nvGrpSpPr>
        <p:grpSpPr>
          <a:xfrm>
            <a:off x="1091373" y="2636174"/>
            <a:ext cx="6963108" cy="2879147"/>
            <a:chOff x="992923" y="2429429"/>
            <a:chExt cx="6963108" cy="2879147"/>
          </a:xfrm>
        </p:grpSpPr>
        <p:cxnSp>
          <p:nvCxnSpPr>
            <p:cNvPr id="30" name="Straight Connector 29"/>
            <p:cNvCxnSpPr>
              <a:stCxn id="28" idx="4"/>
              <a:endCxn id="29" idx="0"/>
            </p:cNvCxnSpPr>
            <p:nvPr/>
          </p:nvCxnSpPr>
          <p:spPr>
            <a:xfrm rot="5400000">
              <a:off x="868829" y="3215759"/>
              <a:ext cx="1040359" cy="610420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3338310" y="3243764"/>
              <a:ext cx="181750" cy="1901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1603343" y="2810601"/>
              <a:ext cx="181750" cy="1901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992923" y="4041149"/>
              <a:ext cx="181750" cy="1901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2073556" y="5118387"/>
              <a:ext cx="181750" cy="1901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3781674" y="4635205"/>
              <a:ext cx="181750" cy="1901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5037236" y="3433953"/>
              <a:ext cx="181750" cy="1901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7774281" y="3945261"/>
              <a:ext cx="181750" cy="1901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3936806" y="2429429"/>
              <a:ext cx="181750" cy="1901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6595008" y="2905694"/>
              <a:ext cx="181750" cy="1901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1" name="Straight Connector 40"/>
            <p:cNvCxnSpPr>
              <a:stCxn id="28" idx="6"/>
              <a:endCxn id="27" idx="2"/>
            </p:cNvCxnSpPr>
            <p:nvPr/>
          </p:nvCxnSpPr>
          <p:spPr>
            <a:xfrm>
              <a:off x="1785093" y="2905696"/>
              <a:ext cx="1553217" cy="433163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29" idx="5"/>
              <a:endCxn id="33" idx="1"/>
            </p:cNvCxnSpPr>
            <p:nvPr/>
          </p:nvCxnSpPr>
          <p:spPr>
            <a:xfrm rot="16200000" flipH="1">
              <a:off x="1152737" y="4198803"/>
              <a:ext cx="942755" cy="952117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27" idx="7"/>
              <a:endCxn id="39" idx="3"/>
            </p:cNvCxnSpPr>
            <p:nvPr/>
          </p:nvCxnSpPr>
          <p:spPr>
            <a:xfrm rot="5400000" flipH="1" flipV="1">
              <a:off x="3388507" y="2696701"/>
              <a:ext cx="679852" cy="469980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36" idx="7"/>
              <a:endCxn id="40" idx="3"/>
            </p:cNvCxnSpPr>
            <p:nvPr/>
          </p:nvCxnSpPr>
          <p:spPr>
            <a:xfrm rot="5400000" flipH="1" flipV="1">
              <a:off x="5710109" y="2550290"/>
              <a:ext cx="393776" cy="1429256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37" idx="3"/>
              <a:endCxn id="71" idx="7"/>
            </p:cNvCxnSpPr>
            <p:nvPr/>
          </p:nvCxnSpPr>
          <p:spPr>
            <a:xfrm rot="5400000">
              <a:off x="7218806" y="3985871"/>
              <a:ext cx="460367" cy="703819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0" idx="2"/>
              <a:endCxn id="39" idx="6"/>
            </p:cNvCxnSpPr>
            <p:nvPr/>
          </p:nvCxnSpPr>
          <p:spPr>
            <a:xfrm rot="10800000">
              <a:off x="4118556" y="2524525"/>
              <a:ext cx="2476452" cy="476265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36" idx="6"/>
              <a:endCxn id="37" idx="2"/>
            </p:cNvCxnSpPr>
            <p:nvPr/>
          </p:nvCxnSpPr>
          <p:spPr>
            <a:xfrm>
              <a:off x="5218986" y="3529048"/>
              <a:ext cx="2555295" cy="511308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34" idx="2"/>
              <a:endCxn id="33" idx="6"/>
            </p:cNvCxnSpPr>
            <p:nvPr/>
          </p:nvCxnSpPr>
          <p:spPr>
            <a:xfrm rot="10800000" flipV="1">
              <a:off x="2255306" y="4730300"/>
              <a:ext cx="1526368" cy="483182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34" idx="6"/>
              <a:endCxn id="70" idx="2"/>
            </p:cNvCxnSpPr>
            <p:nvPr/>
          </p:nvCxnSpPr>
          <p:spPr>
            <a:xfrm>
              <a:off x="3963424" y="4730300"/>
              <a:ext cx="2067610" cy="388087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/>
            <p:cNvSpPr/>
            <p:nvPr/>
          </p:nvSpPr>
          <p:spPr>
            <a:xfrm>
              <a:off x="4625909" y="4231338"/>
              <a:ext cx="181750" cy="1901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Oval 69"/>
            <p:cNvSpPr/>
            <p:nvPr/>
          </p:nvSpPr>
          <p:spPr>
            <a:xfrm>
              <a:off x="6031034" y="5023292"/>
              <a:ext cx="181750" cy="1901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Oval 70"/>
            <p:cNvSpPr/>
            <p:nvPr/>
          </p:nvSpPr>
          <p:spPr>
            <a:xfrm>
              <a:off x="6941946" y="4540111"/>
              <a:ext cx="181750" cy="1901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5" name="Straight Connector 74"/>
            <p:cNvCxnSpPr>
              <a:stCxn id="70" idx="0"/>
              <a:endCxn id="69" idx="5"/>
            </p:cNvCxnSpPr>
            <p:nvPr/>
          </p:nvCxnSpPr>
          <p:spPr>
            <a:xfrm rot="16200000" flipV="1">
              <a:off x="5136667" y="4038049"/>
              <a:ext cx="629618" cy="1340867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69" idx="6"/>
              <a:endCxn id="71" idx="2"/>
            </p:cNvCxnSpPr>
            <p:nvPr/>
          </p:nvCxnSpPr>
          <p:spPr>
            <a:xfrm>
              <a:off x="4807659" y="4326433"/>
              <a:ext cx="2134287" cy="308773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12"/>
          <p:cNvGrpSpPr/>
          <p:nvPr/>
        </p:nvGrpSpPr>
        <p:grpSpPr>
          <a:xfrm>
            <a:off x="2708690" y="3829244"/>
            <a:ext cx="298609" cy="1025902"/>
            <a:chOff x="4411819" y="3424702"/>
            <a:chExt cx="298609" cy="1025902"/>
          </a:xfrm>
        </p:grpSpPr>
        <p:sp>
          <p:nvSpPr>
            <p:cNvPr id="107" name="Oval 106"/>
            <p:cNvSpPr/>
            <p:nvPr/>
          </p:nvSpPr>
          <p:spPr>
            <a:xfrm>
              <a:off x="4470039" y="3844912"/>
              <a:ext cx="181750" cy="190189"/>
            </a:xfrm>
            <a:prstGeom prst="ellipse">
              <a:avLst/>
            </a:prstGeom>
            <a:solidFill>
              <a:schemeClr val="bg1"/>
            </a:solidFill>
            <a:ln w="53975">
              <a:solidFill>
                <a:srgbClr val="FF20E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ight Arrow 109"/>
            <p:cNvSpPr/>
            <p:nvPr/>
          </p:nvSpPr>
          <p:spPr>
            <a:xfrm rot="5400000">
              <a:off x="4383822" y="4123997"/>
              <a:ext cx="359566" cy="293647"/>
            </a:xfrm>
            <a:prstGeom prst="rightArrow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ight Arrow 111"/>
            <p:cNvSpPr/>
            <p:nvPr/>
          </p:nvSpPr>
          <p:spPr>
            <a:xfrm rot="16200000">
              <a:off x="4378860" y="3457661"/>
              <a:ext cx="359566" cy="293647"/>
            </a:xfrm>
            <a:prstGeom prst="rightArrow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1091373" y="2636174"/>
            <a:ext cx="6963108" cy="2879147"/>
            <a:chOff x="1145323" y="2581829"/>
            <a:chExt cx="6963108" cy="2879147"/>
          </a:xfrm>
        </p:grpSpPr>
        <p:cxnSp>
          <p:nvCxnSpPr>
            <p:cNvPr id="148" name="Straight Connector 147"/>
            <p:cNvCxnSpPr>
              <a:stCxn id="150" idx="4"/>
              <a:endCxn id="151" idx="0"/>
            </p:cNvCxnSpPr>
            <p:nvPr/>
          </p:nvCxnSpPr>
          <p:spPr>
            <a:xfrm rot="5400000">
              <a:off x="1021229" y="3368159"/>
              <a:ext cx="1040359" cy="610420"/>
            </a:xfrm>
            <a:prstGeom prst="line">
              <a:avLst/>
            </a:prstGeom>
            <a:ln w="53975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Oval 148"/>
            <p:cNvSpPr/>
            <p:nvPr/>
          </p:nvSpPr>
          <p:spPr>
            <a:xfrm>
              <a:off x="3490710" y="3396164"/>
              <a:ext cx="181750" cy="1901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Oval 149"/>
            <p:cNvSpPr/>
            <p:nvPr/>
          </p:nvSpPr>
          <p:spPr>
            <a:xfrm>
              <a:off x="1755743" y="2963001"/>
              <a:ext cx="181750" cy="1901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Oval 150"/>
            <p:cNvSpPr/>
            <p:nvPr/>
          </p:nvSpPr>
          <p:spPr>
            <a:xfrm>
              <a:off x="1145323" y="4193549"/>
              <a:ext cx="181750" cy="1901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Oval 151"/>
            <p:cNvSpPr/>
            <p:nvPr/>
          </p:nvSpPr>
          <p:spPr>
            <a:xfrm>
              <a:off x="2225956" y="5270787"/>
              <a:ext cx="181750" cy="1901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Oval 152"/>
            <p:cNvSpPr/>
            <p:nvPr/>
          </p:nvSpPr>
          <p:spPr>
            <a:xfrm>
              <a:off x="3934074" y="4787605"/>
              <a:ext cx="181750" cy="1901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Oval 153"/>
            <p:cNvSpPr/>
            <p:nvPr/>
          </p:nvSpPr>
          <p:spPr>
            <a:xfrm>
              <a:off x="5189636" y="3586353"/>
              <a:ext cx="181750" cy="1901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" name="Oval 154"/>
            <p:cNvSpPr/>
            <p:nvPr/>
          </p:nvSpPr>
          <p:spPr>
            <a:xfrm>
              <a:off x="7926681" y="4097661"/>
              <a:ext cx="181750" cy="1901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Oval 155"/>
            <p:cNvSpPr/>
            <p:nvPr/>
          </p:nvSpPr>
          <p:spPr>
            <a:xfrm>
              <a:off x="4089206" y="2581829"/>
              <a:ext cx="181750" cy="1901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" name="Oval 156"/>
            <p:cNvSpPr/>
            <p:nvPr/>
          </p:nvSpPr>
          <p:spPr>
            <a:xfrm>
              <a:off x="6747408" y="3058094"/>
              <a:ext cx="181750" cy="1901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8" name="Straight Connector 157"/>
            <p:cNvCxnSpPr>
              <a:stCxn id="150" idx="6"/>
              <a:endCxn id="149" idx="2"/>
            </p:cNvCxnSpPr>
            <p:nvPr/>
          </p:nvCxnSpPr>
          <p:spPr>
            <a:xfrm>
              <a:off x="1937493" y="3058096"/>
              <a:ext cx="1553217" cy="433163"/>
            </a:xfrm>
            <a:prstGeom prst="line">
              <a:avLst/>
            </a:prstGeom>
            <a:ln w="53975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stCxn id="151" idx="5"/>
              <a:endCxn id="152" idx="1"/>
            </p:cNvCxnSpPr>
            <p:nvPr/>
          </p:nvCxnSpPr>
          <p:spPr>
            <a:xfrm rot="16200000" flipH="1">
              <a:off x="1305137" y="4351203"/>
              <a:ext cx="942755" cy="952117"/>
            </a:xfrm>
            <a:prstGeom prst="line">
              <a:avLst/>
            </a:prstGeom>
            <a:ln w="53975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>
              <a:stCxn id="149" idx="7"/>
              <a:endCxn id="156" idx="3"/>
            </p:cNvCxnSpPr>
            <p:nvPr/>
          </p:nvCxnSpPr>
          <p:spPr>
            <a:xfrm rot="5400000" flipH="1" flipV="1">
              <a:off x="3540907" y="2849101"/>
              <a:ext cx="679852" cy="469980"/>
            </a:xfrm>
            <a:prstGeom prst="line">
              <a:avLst/>
            </a:prstGeom>
            <a:ln w="53975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>
              <a:stCxn id="154" idx="7"/>
              <a:endCxn id="157" idx="3"/>
            </p:cNvCxnSpPr>
            <p:nvPr/>
          </p:nvCxnSpPr>
          <p:spPr>
            <a:xfrm rot="5400000" flipH="1" flipV="1">
              <a:off x="5862509" y="2702690"/>
              <a:ext cx="393776" cy="1429256"/>
            </a:xfrm>
            <a:prstGeom prst="line">
              <a:avLst/>
            </a:prstGeom>
            <a:ln w="53975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stCxn id="155" idx="3"/>
              <a:endCxn id="169" idx="7"/>
            </p:cNvCxnSpPr>
            <p:nvPr/>
          </p:nvCxnSpPr>
          <p:spPr>
            <a:xfrm rot="5400000">
              <a:off x="7371206" y="4138271"/>
              <a:ext cx="460367" cy="703819"/>
            </a:xfrm>
            <a:prstGeom prst="line">
              <a:avLst/>
            </a:prstGeom>
            <a:ln w="53975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>
              <a:stCxn id="157" idx="2"/>
              <a:endCxn id="156" idx="6"/>
            </p:cNvCxnSpPr>
            <p:nvPr/>
          </p:nvCxnSpPr>
          <p:spPr>
            <a:xfrm rot="10800000">
              <a:off x="4270956" y="2676925"/>
              <a:ext cx="2476452" cy="476265"/>
            </a:xfrm>
            <a:prstGeom prst="line">
              <a:avLst/>
            </a:prstGeom>
            <a:ln w="53975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>
              <a:stCxn id="154" idx="6"/>
              <a:endCxn id="155" idx="2"/>
            </p:cNvCxnSpPr>
            <p:nvPr/>
          </p:nvCxnSpPr>
          <p:spPr>
            <a:xfrm>
              <a:off x="5371386" y="3681448"/>
              <a:ext cx="2555295" cy="511308"/>
            </a:xfrm>
            <a:prstGeom prst="line">
              <a:avLst/>
            </a:prstGeom>
            <a:ln w="53975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153" idx="2"/>
              <a:endCxn id="152" idx="6"/>
            </p:cNvCxnSpPr>
            <p:nvPr/>
          </p:nvCxnSpPr>
          <p:spPr>
            <a:xfrm rot="10800000" flipV="1">
              <a:off x="2407706" y="4882700"/>
              <a:ext cx="1526368" cy="483182"/>
            </a:xfrm>
            <a:prstGeom prst="line">
              <a:avLst/>
            </a:prstGeom>
            <a:ln w="53975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>
              <a:stCxn id="153" idx="6"/>
              <a:endCxn id="168" idx="2"/>
            </p:cNvCxnSpPr>
            <p:nvPr/>
          </p:nvCxnSpPr>
          <p:spPr>
            <a:xfrm>
              <a:off x="4115824" y="4882700"/>
              <a:ext cx="2067610" cy="388087"/>
            </a:xfrm>
            <a:prstGeom prst="line">
              <a:avLst/>
            </a:prstGeom>
            <a:ln w="53975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Oval 166"/>
            <p:cNvSpPr/>
            <p:nvPr/>
          </p:nvSpPr>
          <p:spPr>
            <a:xfrm>
              <a:off x="4778309" y="4383738"/>
              <a:ext cx="181750" cy="1901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" name="Oval 167"/>
            <p:cNvSpPr/>
            <p:nvPr/>
          </p:nvSpPr>
          <p:spPr>
            <a:xfrm>
              <a:off x="6183434" y="5175692"/>
              <a:ext cx="181750" cy="1901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" name="Oval 168"/>
            <p:cNvSpPr/>
            <p:nvPr/>
          </p:nvSpPr>
          <p:spPr>
            <a:xfrm>
              <a:off x="7094346" y="4692511"/>
              <a:ext cx="181750" cy="1901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0" name="Straight Connector 169"/>
            <p:cNvCxnSpPr>
              <a:stCxn id="168" idx="0"/>
              <a:endCxn id="167" idx="5"/>
            </p:cNvCxnSpPr>
            <p:nvPr/>
          </p:nvCxnSpPr>
          <p:spPr>
            <a:xfrm rot="16200000" flipV="1">
              <a:off x="5289067" y="4190449"/>
              <a:ext cx="629618" cy="1340867"/>
            </a:xfrm>
            <a:prstGeom prst="line">
              <a:avLst/>
            </a:prstGeom>
            <a:ln w="53975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167" idx="6"/>
              <a:endCxn id="169" idx="2"/>
            </p:cNvCxnSpPr>
            <p:nvPr/>
          </p:nvCxnSpPr>
          <p:spPr>
            <a:xfrm>
              <a:off x="4960059" y="4478833"/>
              <a:ext cx="2134287" cy="308773"/>
            </a:xfrm>
            <a:prstGeom prst="line">
              <a:avLst/>
            </a:prstGeom>
            <a:ln w="53975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Group 112"/>
          <p:cNvGrpSpPr/>
          <p:nvPr/>
        </p:nvGrpSpPr>
        <p:grpSpPr>
          <a:xfrm>
            <a:off x="4837077" y="3032653"/>
            <a:ext cx="298609" cy="1025902"/>
            <a:chOff x="4411819" y="3424702"/>
            <a:chExt cx="298609" cy="1025902"/>
          </a:xfrm>
        </p:grpSpPr>
        <p:sp>
          <p:nvSpPr>
            <p:cNvPr id="176" name="Oval 175"/>
            <p:cNvSpPr/>
            <p:nvPr/>
          </p:nvSpPr>
          <p:spPr>
            <a:xfrm>
              <a:off x="4470039" y="3844912"/>
              <a:ext cx="181750" cy="190189"/>
            </a:xfrm>
            <a:prstGeom prst="ellipse">
              <a:avLst/>
            </a:prstGeom>
            <a:solidFill>
              <a:schemeClr val="bg1"/>
            </a:solidFill>
            <a:ln w="53975">
              <a:solidFill>
                <a:srgbClr val="FF20E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Right Arrow 176"/>
            <p:cNvSpPr/>
            <p:nvPr/>
          </p:nvSpPr>
          <p:spPr>
            <a:xfrm rot="5400000">
              <a:off x="4383822" y="4123997"/>
              <a:ext cx="359566" cy="293647"/>
            </a:xfrm>
            <a:prstGeom prst="rightArrow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ight Arrow 177"/>
            <p:cNvSpPr/>
            <p:nvPr/>
          </p:nvSpPr>
          <p:spPr>
            <a:xfrm rot="16200000">
              <a:off x="4378860" y="3457661"/>
              <a:ext cx="359566" cy="293647"/>
            </a:xfrm>
            <a:prstGeom prst="rightArrow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854551" y="746505"/>
            <a:ext cx="20462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err="1" smtClean="0">
                <a:solidFill>
                  <a:schemeClr val="bg1"/>
                </a:solidFill>
              </a:rPr>
              <a:t>polyhedra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0" grpId="0"/>
      <p:bldP spid="6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-5162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Simple Faces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14462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Recall that we did not require that faces of the</a:t>
            </a:r>
          </a:p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polyhedron are simple/disk-like as in [</a:t>
            </a:r>
            <a:r>
              <a:rPr lang="en-US" sz="3200" dirty="0" err="1" smtClean="0">
                <a:solidFill>
                  <a:schemeClr val="bg1"/>
                </a:solidFill>
              </a:rPr>
              <a:t>Urrutia</a:t>
            </a:r>
            <a:r>
              <a:rPr lang="en-US" sz="3200" dirty="0" smtClean="0">
                <a:solidFill>
                  <a:schemeClr val="bg1"/>
                </a:solidFill>
              </a:rPr>
              <a:t> 2000].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458022" y="3313668"/>
            <a:ext cx="91440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schemeClr val="bg1"/>
              </a:solidFill>
            </a:endParaRPr>
          </a:p>
          <a:p>
            <a:pPr lvl="2"/>
            <a:r>
              <a:rPr lang="en-US" sz="3200" dirty="0" smtClean="0">
                <a:solidFill>
                  <a:schemeClr val="bg1"/>
                </a:solidFill>
              </a:rPr>
              <a:t>	     F/7 &lt;= G &lt;= F/6   for orthogonal </a:t>
            </a:r>
            <a:r>
              <a:rPr lang="en-US" sz="3200" dirty="0" err="1" smtClean="0">
                <a:solidFill>
                  <a:schemeClr val="bg1"/>
                </a:solidFill>
              </a:rPr>
              <a:t>polyhedra</a:t>
            </a:r>
            <a:endParaRPr lang="en-US" sz="3200" dirty="0" smtClean="0">
              <a:solidFill>
                <a:schemeClr val="bg1"/>
              </a:solidFill>
            </a:endParaRPr>
          </a:p>
          <a:p>
            <a:pPr lvl="2"/>
            <a:r>
              <a:rPr lang="en-US" sz="3200" dirty="0" smtClean="0">
                <a:solidFill>
                  <a:schemeClr val="bg1"/>
                </a:solidFill>
              </a:rPr>
              <a:t>	</a:t>
            </a:r>
          </a:p>
          <a:p>
            <a:pPr lvl="2"/>
            <a:r>
              <a:rPr lang="en-US" sz="3200" dirty="0" smtClean="0">
                <a:solidFill>
                  <a:schemeClr val="bg1"/>
                </a:solidFill>
              </a:rPr>
              <a:t>	     F/6 &lt;= G &lt;= F/2   for general </a:t>
            </a:r>
            <a:r>
              <a:rPr lang="en-US" sz="3200" dirty="0" err="1" smtClean="0">
                <a:solidFill>
                  <a:schemeClr val="bg1"/>
                </a:solidFill>
              </a:rPr>
              <a:t>polyhedra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696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If we consider only </a:t>
            </a:r>
            <a:r>
              <a:rPr lang="en-US" sz="3200" dirty="0" err="1" smtClean="0">
                <a:solidFill>
                  <a:schemeClr val="bg1"/>
                </a:solidFill>
              </a:rPr>
              <a:t>polyhedra</a:t>
            </a:r>
            <a:r>
              <a:rPr lang="en-US" sz="3200" dirty="0" smtClean="0">
                <a:solidFill>
                  <a:schemeClr val="bg1"/>
                </a:solidFill>
              </a:rPr>
              <a:t> with simple faces, then</a:t>
            </a:r>
          </a:p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we can show bounds of: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-226445" y="3895700"/>
            <a:ext cx="2141600" cy="1391781"/>
            <a:chOff x="-226445" y="4291940"/>
            <a:chExt cx="2141600" cy="1391781"/>
          </a:xfrm>
        </p:grpSpPr>
        <p:sp>
          <p:nvSpPr>
            <p:cNvPr id="6" name="TextBox 5"/>
            <p:cNvSpPr txBox="1"/>
            <p:nvPr/>
          </p:nvSpPr>
          <p:spPr>
            <a:xfrm>
              <a:off x="-226445" y="4291940"/>
              <a:ext cx="214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ctr"/>
              <a:r>
                <a:rPr lang="en-US" sz="2000" dirty="0" smtClean="0">
                  <a:solidFill>
                    <a:srgbClr val="3366FF"/>
                  </a:solidFill>
                </a:rPr>
                <a:t>same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226445" y="5283611"/>
              <a:ext cx="214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ctr"/>
              <a:r>
                <a:rPr lang="en-US" sz="2000" dirty="0" smtClean="0">
                  <a:solidFill>
                    <a:srgbClr val="FF0000"/>
                  </a:solidFill>
                </a:rPr>
                <a:t>weaker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564870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Idea: either move chimney/spike to edge of face or</a:t>
            </a:r>
          </a:p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split the face along the chimney/spike boundary.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-5162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Open Face Guards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93397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We can omit the boundary of a face from the guard to</a:t>
            </a:r>
          </a:p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define </a:t>
            </a:r>
            <a:r>
              <a:rPr lang="en-US" sz="3200" i="1" dirty="0" smtClean="0">
                <a:solidFill>
                  <a:schemeClr val="bg1"/>
                </a:solidFill>
              </a:rPr>
              <a:t>open face guards</a:t>
            </a:r>
            <a:r>
              <a:rPr lang="en-US" sz="3200" dirty="0" smtClean="0">
                <a:solidFill>
                  <a:schemeClr val="bg1"/>
                </a:solidFill>
              </a:rPr>
              <a:t>, inspired by [</a:t>
            </a:r>
            <a:r>
              <a:rPr lang="en-US" sz="3200" dirty="0" err="1" smtClean="0">
                <a:solidFill>
                  <a:schemeClr val="bg1"/>
                </a:solidFill>
              </a:rPr>
              <a:t>Viglietta</a:t>
            </a:r>
            <a:r>
              <a:rPr lang="en-US" sz="3200" dirty="0" smtClean="0">
                <a:solidFill>
                  <a:schemeClr val="bg1"/>
                </a:solidFill>
              </a:rPr>
              <a:t> 2011]</a:t>
            </a:r>
          </a:p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and [</a:t>
            </a:r>
            <a:r>
              <a:rPr lang="en-US" sz="3200" dirty="0" err="1" smtClean="0">
                <a:solidFill>
                  <a:schemeClr val="bg1"/>
                </a:solidFill>
              </a:rPr>
              <a:t>Benbernou</a:t>
            </a:r>
            <a:r>
              <a:rPr lang="en-US" sz="3200" dirty="0" smtClean="0">
                <a:solidFill>
                  <a:schemeClr val="bg1"/>
                </a:solidFill>
              </a:rPr>
              <a:t> et al. 2011].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" y="3704443"/>
            <a:ext cx="91440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schemeClr val="bg1"/>
              </a:solidFill>
            </a:endParaRPr>
          </a:p>
          <a:p>
            <a:pPr lvl="2"/>
            <a:r>
              <a:rPr lang="en-US" sz="3200" dirty="0" smtClean="0">
                <a:solidFill>
                  <a:schemeClr val="bg1"/>
                </a:solidFill>
              </a:rPr>
              <a:t>	F/6 &lt;= G &lt;= F/6   for orthogonal </a:t>
            </a:r>
            <a:r>
              <a:rPr lang="en-US" sz="3200" dirty="0" err="1" smtClean="0">
                <a:solidFill>
                  <a:schemeClr val="bg1"/>
                </a:solidFill>
              </a:rPr>
              <a:t>polyhedra</a:t>
            </a:r>
            <a:endParaRPr lang="en-US" sz="3200" dirty="0" smtClean="0">
              <a:solidFill>
                <a:schemeClr val="bg1"/>
              </a:solidFill>
            </a:endParaRPr>
          </a:p>
          <a:p>
            <a:pPr lvl="2"/>
            <a:r>
              <a:rPr lang="en-US" sz="3200" dirty="0" smtClean="0">
                <a:solidFill>
                  <a:schemeClr val="bg1"/>
                </a:solidFill>
              </a:rPr>
              <a:t>	</a:t>
            </a:r>
          </a:p>
          <a:p>
            <a:pPr lvl="2"/>
            <a:r>
              <a:rPr lang="en-US" sz="3200" dirty="0" smtClean="0">
                <a:solidFill>
                  <a:schemeClr val="bg1"/>
                </a:solidFill>
              </a:rPr>
              <a:t>	F/4 &lt;= G &lt;= F/2   for general </a:t>
            </a:r>
            <a:r>
              <a:rPr lang="en-US" sz="3200" dirty="0" err="1" smtClean="0">
                <a:solidFill>
                  <a:schemeClr val="bg1"/>
                </a:solidFill>
              </a:rPr>
              <a:t>polyhedra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81147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Under this definition, slight modifications of the</a:t>
            </a:r>
          </a:p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previous proofs gives the bounds: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-324895" y="4299936"/>
            <a:ext cx="2141600" cy="1371425"/>
            <a:chOff x="-324895" y="4482816"/>
            <a:chExt cx="2141600" cy="1371425"/>
          </a:xfrm>
        </p:grpSpPr>
        <p:sp>
          <p:nvSpPr>
            <p:cNvPr id="8" name="TextBox 7"/>
            <p:cNvSpPr txBox="1"/>
            <p:nvPr/>
          </p:nvSpPr>
          <p:spPr>
            <a:xfrm>
              <a:off x="-324895" y="5454131"/>
              <a:ext cx="214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ctr"/>
              <a:r>
                <a:rPr lang="en-US" sz="2000" dirty="0" smtClean="0">
                  <a:solidFill>
                    <a:srgbClr val="008000"/>
                  </a:solidFill>
                </a:rPr>
                <a:t>stronger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324895" y="4482816"/>
              <a:ext cx="214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ctr"/>
              <a:r>
                <a:rPr lang="en-US" sz="2000" dirty="0" smtClean="0">
                  <a:solidFill>
                    <a:srgbClr val="008000"/>
                  </a:solidFill>
                </a:rPr>
                <a:t>stronger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597382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000" dirty="0" smtClean="0">
                <a:solidFill>
                  <a:schemeClr val="bg1"/>
                </a:solidFill>
              </a:rPr>
              <a:t>Idea: many chimneys/spikes can be placed on single face.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-5162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Open Problems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46639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Improving the bounds of the problem we presented,</a:t>
            </a:r>
          </a:p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as well as its variants (open guards, simple faces).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128386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Bounds in terms of edges/vertices.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29793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Other classes of </a:t>
            </a:r>
            <a:r>
              <a:rPr lang="en-US" sz="3200" dirty="0" err="1" smtClean="0">
                <a:solidFill>
                  <a:schemeClr val="bg1"/>
                </a:solidFill>
              </a:rPr>
              <a:t>polyhedra</a:t>
            </a:r>
            <a:r>
              <a:rPr lang="en-US" sz="3200" dirty="0" smtClean="0">
                <a:solidFill>
                  <a:schemeClr val="bg1"/>
                </a:solidFill>
              </a:rPr>
              <a:t>: positive-genus,</a:t>
            </a:r>
          </a:p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fixed-orientation, monotone, </a:t>
            </a:r>
            <a:r>
              <a:rPr lang="en-US" sz="3200" dirty="0" err="1" smtClean="0">
                <a:solidFill>
                  <a:schemeClr val="bg1"/>
                </a:solidFill>
              </a:rPr>
              <a:t>tetrahedralizable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-5162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Difficulty of Improving Bounds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024994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The 2D version of our problem is guarding simple</a:t>
            </a:r>
          </a:p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polygons with edge guards.</a:t>
            </a:r>
          </a:p>
          <a:p>
            <a:pPr marL="742950" indent="-742950"/>
            <a:endParaRPr lang="en-US" sz="3200" dirty="0" smtClean="0">
              <a:solidFill>
                <a:schemeClr val="bg1"/>
              </a:solidFill>
            </a:endParaRPr>
          </a:p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This problem was solved for orthogonal polygons by</a:t>
            </a:r>
          </a:p>
          <a:p>
            <a:pPr marL="742950" indent="-742950"/>
            <a:r>
              <a:rPr lang="en-US" sz="3200" dirty="0" err="1" smtClean="0">
                <a:solidFill>
                  <a:schemeClr val="bg1"/>
                </a:solidFill>
              </a:rPr>
              <a:t>Bjorling</a:t>
            </a:r>
            <a:r>
              <a:rPr lang="en-US" sz="3200" dirty="0" smtClean="0">
                <a:solidFill>
                  <a:schemeClr val="bg1"/>
                </a:solidFill>
              </a:rPr>
              <a:t>-Sachs (tight bound of (3n + 4)/16) in 1998.</a:t>
            </a:r>
          </a:p>
          <a:p>
            <a:pPr marL="742950" indent="-742950"/>
            <a:endParaRPr lang="en-US" sz="3200" dirty="0" smtClean="0">
              <a:solidFill>
                <a:schemeClr val="bg1"/>
              </a:solidFill>
            </a:endParaRPr>
          </a:p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The general case remains open, with the last progress</a:t>
            </a:r>
          </a:p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being in 1992 by </a:t>
            </a:r>
            <a:r>
              <a:rPr lang="en-US" sz="3200" dirty="0" err="1" smtClean="0">
                <a:solidFill>
                  <a:schemeClr val="bg1"/>
                </a:solidFill>
              </a:rPr>
              <a:t>Shermer</a:t>
            </a:r>
            <a:r>
              <a:rPr lang="en-US" sz="3200" dirty="0" smtClean="0">
                <a:solidFill>
                  <a:schemeClr val="bg1"/>
                </a:solidFill>
              </a:rPr>
              <a:t> (bounds of n/4 and 3n/10). </a:t>
            </a:r>
          </a:p>
          <a:p>
            <a:pPr marL="742950" indent="-742950"/>
            <a:endParaRPr lang="en-US" sz="3200" dirty="0" smtClean="0">
              <a:solidFill>
                <a:schemeClr val="bg1"/>
              </a:solidFill>
            </a:endParaRPr>
          </a:p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Is the 3D version easier? </a:t>
            </a:r>
          </a:p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A standard 2D tool, triangulations, do not exist.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1"/>
          <p:cNvGrpSpPr/>
          <p:nvPr/>
        </p:nvGrpSpPr>
        <p:grpSpPr>
          <a:xfrm>
            <a:off x="448754" y="3440627"/>
            <a:ext cx="3753759" cy="1898110"/>
            <a:chOff x="322319" y="837476"/>
            <a:chExt cx="3753759" cy="1898110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867281" y="907493"/>
              <a:ext cx="671119" cy="457200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1494196" y="951696"/>
              <a:ext cx="914400" cy="825993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364393" y="1059893"/>
              <a:ext cx="815671" cy="762000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211670" y="1545361"/>
              <a:ext cx="836279" cy="474947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92335" y="2200976"/>
              <a:ext cx="2787731" cy="464594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3171226" y="1830735"/>
              <a:ext cx="843676" cy="825996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180064" y="1059893"/>
              <a:ext cx="825998" cy="762000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322319" y="2130958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97265" y="1294679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468384" y="837476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2294377" y="1751879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110050" y="977508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936046" y="1751879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110048" y="2595554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4451579" y="4132656"/>
            <a:ext cx="424844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Start with polygon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0" y="-51620"/>
            <a:ext cx="85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</a:rPr>
              <a:t>Chvátal’s</a:t>
            </a:r>
            <a:r>
              <a:rPr lang="en-US" sz="4400" dirty="0" smtClean="0">
                <a:solidFill>
                  <a:schemeClr val="bg1"/>
                </a:solidFill>
              </a:rPr>
              <a:t> Art Gallery Theorem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0" y="1127139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[</a:t>
            </a:r>
            <a:r>
              <a:rPr lang="en-US" sz="3200" dirty="0" err="1" smtClean="0">
                <a:solidFill>
                  <a:schemeClr val="bg1"/>
                </a:solidFill>
              </a:rPr>
              <a:t>Vašek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Chvátal</a:t>
            </a:r>
            <a:r>
              <a:rPr lang="en-US" sz="3200" dirty="0" smtClean="0">
                <a:solidFill>
                  <a:schemeClr val="bg1"/>
                </a:solidFill>
              </a:rPr>
              <a:t> 1975]: n/3 vertex guards are sufficient. 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0" y="1768599"/>
            <a:ext cx="851418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Proof [Fisk 1978]: A 3-coloring argument.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/>
          <p:cNvSpPr txBox="1"/>
          <p:nvPr/>
        </p:nvSpPr>
        <p:spPr>
          <a:xfrm>
            <a:off x="4451579" y="4132658"/>
            <a:ext cx="424844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Triangulate</a:t>
            </a:r>
          </a:p>
        </p:txBody>
      </p:sp>
      <p:grpSp>
        <p:nvGrpSpPr>
          <p:cNvPr id="2" name="Group 88"/>
          <p:cNvGrpSpPr/>
          <p:nvPr/>
        </p:nvGrpSpPr>
        <p:grpSpPr>
          <a:xfrm>
            <a:off x="448755" y="3440627"/>
            <a:ext cx="3753758" cy="1898110"/>
            <a:chOff x="5073069" y="832603"/>
            <a:chExt cx="3753758" cy="1898110"/>
          </a:xfrm>
        </p:grpSpPr>
        <p:cxnSp>
          <p:nvCxnSpPr>
            <p:cNvPr id="31" name="Straight Connector 30"/>
            <p:cNvCxnSpPr>
              <a:stCxn id="45" idx="5"/>
              <a:endCxn id="47" idx="2"/>
            </p:cNvCxnSpPr>
            <p:nvPr/>
          </p:nvCxnSpPr>
          <p:spPr>
            <a:xfrm rot="16200000" flipH="1">
              <a:off x="6152487" y="924382"/>
              <a:ext cx="407691" cy="1377587"/>
            </a:xfrm>
            <a:prstGeom prst="line">
              <a:avLst/>
            </a:prstGeom>
            <a:ln w="63500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44" idx="6"/>
              <a:endCxn id="47" idx="3"/>
            </p:cNvCxnSpPr>
            <p:nvPr/>
          </p:nvCxnSpPr>
          <p:spPr>
            <a:xfrm flipV="1">
              <a:off x="5213101" y="1866531"/>
              <a:ext cx="1852532" cy="329570"/>
            </a:xfrm>
            <a:prstGeom prst="line">
              <a:avLst/>
            </a:prstGeom>
            <a:ln w="63500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50" idx="1"/>
              <a:endCxn id="48" idx="4"/>
            </p:cNvCxnSpPr>
            <p:nvPr/>
          </p:nvCxnSpPr>
          <p:spPr>
            <a:xfrm rot="5400000" flipH="1" flipV="1">
              <a:off x="7156799" y="1837173"/>
              <a:ext cx="1498521" cy="49511"/>
            </a:xfrm>
            <a:prstGeom prst="line">
              <a:avLst/>
            </a:prstGeom>
            <a:ln w="63500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50" idx="1"/>
              <a:endCxn id="47" idx="5"/>
            </p:cNvCxnSpPr>
            <p:nvPr/>
          </p:nvCxnSpPr>
          <p:spPr>
            <a:xfrm rot="16200000" flipV="1">
              <a:off x="7150650" y="1880533"/>
              <a:ext cx="744657" cy="716653"/>
            </a:xfrm>
            <a:prstGeom prst="line">
              <a:avLst/>
            </a:prstGeom>
            <a:ln w="63500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5618030" y="902620"/>
              <a:ext cx="671119" cy="457200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6244945" y="946823"/>
              <a:ext cx="914400" cy="825993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7115142" y="1055020"/>
              <a:ext cx="815671" cy="762000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962419" y="1540488"/>
              <a:ext cx="836279" cy="474947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143084" y="2196103"/>
              <a:ext cx="2787731" cy="464594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 flipH="1" flipV="1">
              <a:off x="7921975" y="1825862"/>
              <a:ext cx="843676" cy="825996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930813" y="1055020"/>
              <a:ext cx="825998" cy="762000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5073069" y="2126085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548014" y="1289806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219133" y="832603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7045126" y="1747006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7860799" y="972635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8686795" y="1747006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7860797" y="2590681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0" y="-51620"/>
            <a:ext cx="85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</a:rPr>
              <a:t>Chvátal’s</a:t>
            </a:r>
            <a:r>
              <a:rPr lang="en-US" sz="4400" dirty="0" smtClean="0">
                <a:solidFill>
                  <a:schemeClr val="bg1"/>
                </a:solidFill>
              </a:rPr>
              <a:t> Art Gallery Theorem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0" y="1127139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[</a:t>
            </a:r>
            <a:r>
              <a:rPr lang="en-US" sz="3200" dirty="0" err="1" smtClean="0">
                <a:solidFill>
                  <a:schemeClr val="bg1"/>
                </a:solidFill>
              </a:rPr>
              <a:t>Vašek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Chvátal</a:t>
            </a:r>
            <a:r>
              <a:rPr lang="en-US" sz="3200" dirty="0" smtClean="0">
                <a:solidFill>
                  <a:schemeClr val="bg1"/>
                </a:solidFill>
              </a:rPr>
              <a:t> 1975]: n/3 vertex guards are sufficient. 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0" y="1768599"/>
            <a:ext cx="851418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Proof [Fisk 1978]: A 3-coloring argument.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7"/>
          <p:cNvGrpSpPr/>
          <p:nvPr/>
        </p:nvGrpSpPr>
        <p:grpSpPr>
          <a:xfrm>
            <a:off x="448755" y="3440627"/>
            <a:ext cx="3753758" cy="1898110"/>
            <a:chOff x="5155216" y="3651779"/>
            <a:chExt cx="3753758" cy="1898110"/>
          </a:xfrm>
        </p:grpSpPr>
        <p:cxnSp>
          <p:nvCxnSpPr>
            <p:cNvPr id="70" name="Straight Connector 69"/>
            <p:cNvCxnSpPr>
              <a:stCxn id="82" idx="5"/>
              <a:endCxn id="84" idx="2"/>
            </p:cNvCxnSpPr>
            <p:nvPr/>
          </p:nvCxnSpPr>
          <p:spPr>
            <a:xfrm rot="16200000" flipH="1">
              <a:off x="6234634" y="3743558"/>
              <a:ext cx="407691" cy="1377587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81" idx="6"/>
              <a:endCxn id="84" idx="3"/>
            </p:cNvCxnSpPr>
            <p:nvPr/>
          </p:nvCxnSpPr>
          <p:spPr>
            <a:xfrm flipV="1">
              <a:off x="5295248" y="4685707"/>
              <a:ext cx="1852532" cy="32957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87" idx="1"/>
              <a:endCxn id="85" idx="4"/>
            </p:cNvCxnSpPr>
            <p:nvPr/>
          </p:nvCxnSpPr>
          <p:spPr>
            <a:xfrm rot="5400000" flipH="1" flipV="1">
              <a:off x="7238946" y="4656349"/>
              <a:ext cx="1498521" cy="49511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87" idx="1"/>
              <a:endCxn id="84" idx="5"/>
            </p:cNvCxnSpPr>
            <p:nvPr/>
          </p:nvCxnSpPr>
          <p:spPr>
            <a:xfrm rot="16200000" flipV="1">
              <a:off x="7232797" y="4699709"/>
              <a:ext cx="744657" cy="716653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5700177" y="3721796"/>
              <a:ext cx="671119" cy="457200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327092" y="3765999"/>
              <a:ext cx="914400" cy="825993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7197289" y="3874196"/>
              <a:ext cx="815671" cy="762000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5044566" y="4359664"/>
              <a:ext cx="836279" cy="474947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5225231" y="5015279"/>
              <a:ext cx="2787731" cy="464594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 flipH="1" flipV="1">
              <a:off x="8004122" y="4645038"/>
              <a:ext cx="843676" cy="825996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8012960" y="3874196"/>
              <a:ext cx="825998" cy="762000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/>
            <p:cNvSpPr/>
            <p:nvPr/>
          </p:nvSpPr>
          <p:spPr>
            <a:xfrm>
              <a:off x="5155216" y="4945261"/>
              <a:ext cx="140032" cy="140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5630161" y="4108982"/>
              <a:ext cx="140032" cy="140032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6301280" y="3651779"/>
              <a:ext cx="140032" cy="140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Oval 83"/>
            <p:cNvSpPr/>
            <p:nvPr/>
          </p:nvSpPr>
          <p:spPr>
            <a:xfrm>
              <a:off x="7127273" y="4566182"/>
              <a:ext cx="140032" cy="140032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7942946" y="3791811"/>
              <a:ext cx="140032" cy="140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8768942" y="4566182"/>
              <a:ext cx="140032" cy="140032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7942944" y="5409857"/>
              <a:ext cx="140032" cy="140032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4451579" y="4132656"/>
            <a:ext cx="51624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3-vertex-color triangulation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0" y="-51620"/>
            <a:ext cx="85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</a:rPr>
              <a:t>Chvátal’s</a:t>
            </a:r>
            <a:r>
              <a:rPr lang="en-US" sz="4400" dirty="0" smtClean="0">
                <a:solidFill>
                  <a:schemeClr val="bg1"/>
                </a:solidFill>
              </a:rPr>
              <a:t> Art Gallery Theorem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0" y="1127139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[</a:t>
            </a:r>
            <a:r>
              <a:rPr lang="en-US" sz="3200" dirty="0" err="1" smtClean="0">
                <a:solidFill>
                  <a:schemeClr val="bg1"/>
                </a:solidFill>
              </a:rPr>
              <a:t>Vašek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Chvátal</a:t>
            </a:r>
            <a:r>
              <a:rPr lang="en-US" sz="3200" dirty="0" smtClean="0">
                <a:solidFill>
                  <a:schemeClr val="bg1"/>
                </a:solidFill>
              </a:rPr>
              <a:t> 1975]: n/3 vertex guards are sufficient. 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0" y="1768599"/>
            <a:ext cx="851418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Proof [Fisk 1978]: A 3-coloring argument.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0"/>
          <p:cNvGrpSpPr/>
          <p:nvPr/>
        </p:nvGrpSpPr>
        <p:grpSpPr>
          <a:xfrm>
            <a:off x="448755" y="3440627"/>
            <a:ext cx="3753758" cy="1898110"/>
            <a:chOff x="404467" y="3651779"/>
            <a:chExt cx="3753758" cy="1898110"/>
          </a:xfrm>
        </p:grpSpPr>
        <p:cxnSp>
          <p:nvCxnSpPr>
            <p:cNvPr id="93" name="Straight Connector 92"/>
            <p:cNvCxnSpPr/>
            <p:nvPr/>
          </p:nvCxnSpPr>
          <p:spPr>
            <a:xfrm flipV="1">
              <a:off x="949428" y="3721796"/>
              <a:ext cx="671119" cy="457200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16200000" flipH="1">
              <a:off x="1576343" y="3765999"/>
              <a:ext cx="914400" cy="825993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V="1">
              <a:off x="2446540" y="3874196"/>
              <a:ext cx="815671" cy="762000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293817" y="4359664"/>
              <a:ext cx="836279" cy="474947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474482" y="5015279"/>
              <a:ext cx="2787731" cy="464594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3253373" y="4645038"/>
              <a:ext cx="843676" cy="825996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262211" y="3874196"/>
              <a:ext cx="825998" cy="762000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val 99"/>
            <p:cNvSpPr/>
            <p:nvPr/>
          </p:nvSpPr>
          <p:spPr>
            <a:xfrm>
              <a:off x="404467" y="4945261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879412" y="4108982"/>
              <a:ext cx="140032" cy="14003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1550531" y="3651779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Oval 102"/>
            <p:cNvSpPr/>
            <p:nvPr/>
          </p:nvSpPr>
          <p:spPr>
            <a:xfrm>
              <a:off x="2376524" y="4566182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3192197" y="3791811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4018193" y="4566182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3192195" y="5409857"/>
              <a:ext cx="140032" cy="14003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4451579" y="4132658"/>
            <a:ext cx="51624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Select one color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0" y="-51620"/>
            <a:ext cx="85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</a:rPr>
              <a:t>Chvátal’s</a:t>
            </a:r>
            <a:r>
              <a:rPr lang="en-US" sz="4400" dirty="0" smtClean="0">
                <a:solidFill>
                  <a:schemeClr val="bg1"/>
                </a:solidFill>
              </a:rPr>
              <a:t> Art Gallery Theorem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0" y="1127139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[</a:t>
            </a:r>
            <a:r>
              <a:rPr lang="en-US" sz="3200" dirty="0" err="1" smtClean="0">
                <a:solidFill>
                  <a:schemeClr val="bg1"/>
                </a:solidFill>
              </a:rPr>
              <a:t>Vašek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Chvátal</a:t>
            </a:r>
            <a:r>
              <a:rPr lang="en-US" sz="3200" dirty="0" smtClean="0">
                <a:solidFill>
                  <a:schemeClr val="bg1"/>
                </a:solidFill>
              </a:rPr>
              <a:t> 1975]: n/3 vertex guards are sufficient. 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0" y="1768599"/>
            <a:ext cx="851418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Proof [Fisk 1978]: A 3-coloring argument.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Box 88"/>
          <p:cNvSpPr txBox="1"/>
          <p:nvPr/>
        </p:nvSpPr>
        <p:spPr>
          <a:xfrm>
            <a:off x="0" y="-51620"/>
            <a:ext cx="85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</a:rPr>
              <a:t>Chvátal’s</a:t>
            </a:r>
            <a:r>
              <a:rPr lang="en-US" sz="4400" dirty="0" smtClean="0">
                <a:solidFill>
                  <a:schemeClr val="bg1"/>
                </a:solidFill>
              </a:rPr>
              <a:t> Art Gallery Theorem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0" y="1127139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[</a:t>
            </a:r>
            <a:r>
              <a:rPr lang="en-US" sz="3200" dirty="0" err="1" smtClean="0">
                <a:solidFill>
                  <a:schemeClr val="bg1"/>
                </a:solidFill>
              </a:rPr>
              <a:t>Vašek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Chvátal</a:t>
            </a:r>
            <a:r>
              <a:rPr lang="en-US" sz="3200" dirty="0" smtClean="0">
                <a:solidFill>
                  <a:schemeClr val="bg1"/>
                </a:solidFill>
              </a:rPr>
              <a:t> 1975]: n/3 vertex guards are necessary. 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0" y="1768599"/>
            <a:ext cx="851418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Proof: An explicit comb construction.</a:t>
            </a:r>
          </a:p>
        </p:txBody>
      </p:sp>
      <p:grpSp>
        <p:nvGrpSpPr>
          <p:cNvPr id="156" name="Group 155"/>
          <p:cNvGrpSpPr/>
          <p:nvPr/>
        </p:nvGrpSpPr>
        <p:grpSpPr>
          <a:xfrm>
            <a:off x="1439003" y="2949637"/>
            <a:ext cx="6080403" cy="2513135"/>
            <a:chOff x="1255019" y="3450966"/>
            <a:chExt cx="6080403" cy="2513135"/>
          </a:xfrm>
        </p:grpSpPr>
        <p:cxnSp>
          <p:nvCxnSpPr>
            <p:cNvPr id="99" name="Straight Connector 98"/>
            <p:cNvCxnSpPr>
              <a:stCxn id="104" idx="5"/>
              <a:endCxn id="21" idx="0"/>
            </p:cNvCxnSpPr>
            <p:nvPr/>
          </p:nvCxnSpPr>
          <p:spPr>
            <a:xfrm rot="16200000" flipH="1">
              <a:off x="6108597" y="4667259"/>
              <a:ext cx="2253575" cy="60043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04" idx="3"/>
              <a:endCxn id="30" idx="7"/>
            </p:cNvCxnSpPr>
            <p:nvPr/>
          </p:nvCxnSpPr>
          <p:spPr>
            <a:xfrm rot="5400000">
              <a:off x="6097774" y="4150965"/>
              <a:ext cx="1589042" cy="428100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05" idx="3"/>
              <a:endCxn id="32" idx="7"/>
            </p:cNvCxnSpPr>
            <p:nvPr/>
          </p:nvCxnSpPr>
          <p:spPr>
            <a:xfrm rot="5400000">
              <a:off x="5041134" y="4171287"/>
              <a:ext cx="1589043" cy="387457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05" idx="5"/>
              <a:endCxn id="128" idx="0"/>
            </p:cNvCxnSpPr>
            <p:nvPr/>
          </p:nvCxnSpPr>
          <p:spPr>
            <a:xfrm rot="5400000">
              <a:off x="5329293" y="4339916"/>
              <a:ext cx="1568531" cy="29686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50" idx="3"/>
              <a:endCxn id="53" idx="7"/>
            </p:cNvCxnSpPr>
            <p:nvPr/>
          </p:nvCxnSpPr>
          <p:spPr>
            <a:xfrm rot="5400000">
              <a:off x="3989575" y="4186524"/>
              <a:ext cx="1589043" cy="356977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0" idx="5"/>
            </p:cNvCxnSpPr>
            <p:nvPr/>
          </p:nvCxnSpPr>
          <p:spPr>
            <a:xfrm rot="16200000" flipH="1">
              <a:off x="4272158" y="4359934"/>
              <a:ext cx="1599394" cy="20507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71" idx="3"/>
              <a:endCxn id="74" idx="7"/>
            </p:cNvCxnSpPr>
            <p:nvPr/>
          </p:nvCxnSpPr>
          <p:spPr>
            <a:xfrm rot="5400000">
              <a:off x="2953256" y="4196875"/>
              <a:ext cx="1589043" cy="356977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1" idx="5"/>
              <a:endCxn id="137" idx="0"/>
            </p:cNvCxnSpPr>
            <p:nvPr/>
          </p:nvCxnSpPr>
          <p:spPr>
            <a:xfrm rot="16200000" flipH="1">
              <a:off x="3240405" y="4365720"/>
              <a:ext cx="1570551" cy="794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81" idx="3"/>
              <a:endCxn id="84" idx="7"/>
            </p:cNvCxnSpPr>
            <p:nvPr/>
          </p:nvCxnSpPr>
          <p:spPr>
            <a:xfrm rot="5400000">
              <a:off x="1916937" y="4196870"/>
              <a:ext cx="1589043" cy="356977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81" idx="5"/>
            </p:cNvCxnSpPr>
            <p:nvPr/>
          </p:nvCxnSpPr>
          <p:spPr>
            <a:xfrm rot="16200000" flipH="1">
              <a:off x="2204693" y="4365107"/>
              <a:ext cx="1589048" cy="20507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08" idx="3"/>
              <a:endCxn id="100" idx="7"/>
            </p:cNvCxnSpPr>
            <p:nvPr/>
          </p:nvCxnSpPr>
          <p:spPr>
            <a:xfrm rot="5400000">
              <a:off x="482214" y="4473163"/>
              <a:ext cx="2263744" cy="479083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08" idx="5"/>
              <a:endCxn id="143" idx="0"/>
            </p:cNvCxnSpPr>
            <p:nvPr/>
          </p:nvCxnSpPr>
          <p:spPr>
            <a:xfrm rot="16200000" flipH="1">
              <a:off x="1173546" y="4359931"/>
              <a:ext cx="1558992" cy="794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21" idx="2"/>
              <a:endCxn id="100" idx="6"/>
            </p:cNvCxnSpPr>
            <p:nvPr/>
          </p:nvCxnSpPr>
          <p:spPr>
            <a:xfrm rot="10800000">
              <a:off x="1395052" y="5894085"/>
              <a:ext cx="5800339" cy="1588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val 99"/>
            <p:cNvSpPr/>
            <p:nvPr/>
          </p:nvSpPr>
          <p:spPr>
            <a:xfrm>
              <a:off x="1255019" y="5824069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4942077" y="3450968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Oval 105"/>
            <p:cNvSpPr/>
            <p:nvPr/>
          </p:nvSpPr>
          <p:spPr>
            <a:xfrm>
              <a:off x="1713596" y="4806784"/>
              <a:ext cx="140032" cy="14003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195390" y="5824069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942077" y="3450970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522401" y="5139028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558720" y="5139029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522401" y="5139030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4942077" y="3450966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4486082" y="5139025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5522401" y="5139026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4486082" y="5139027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3905758" y="3461319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3905758" y="3461321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4486082" y="5149379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Oval 69"/>
            <p:cNvSpPr/>
            <p:nvPr/>
          </p:nvSpPr>
          <p:spPr>
            <a:xfrm>
              <a:off x="4486082" y="5149381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3905758" y="3461317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3449763" y="5149376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4486082" y="5149377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3449763" y="5149378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2869439" y="3461314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7"/>
            <p:cNvSpPr/>
            <p:nvPr/>
          </p:nvSpPr>
          <p:spPr>
            <a:xfrm>
              <a:off x="2869439" y="3461316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3449763" y="5149374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3449763" y="5149376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2869439" y="3461312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2413444" y="5149371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3449763" y="5149372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2413444" y="5149373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1833120" y="3461309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Oval 87"/>
            <p:cNvSpPr/>
            <p:nvPr/>
          </p:nvSpPr>
          <p:spPr>
            <a:xfrm>
              <a:off x="1833120" y="3461311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2413444" y="5149369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Oval 106"/>
            <p:cNvSpPr/>
            <p:nvPr/>
          </p:nvSpPr>
          <p:spPr>
            <a:xfrm>
              <a:off x="2413444" y="5149371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1833120" y="3461307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2413444" y="5149367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6028699" y="5139025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9" name="Straight Connector 128"/>
            <p:cNvCxnSpPr>
              <a:stCxn id="30" idx="2"/>
              <a:endCxn id="128" idx="6"/>
            </p:cNvCxnSpPr>
            <p:nvPr/>
          </p:nvCxnSpPr>
          <p:spPr>
            <a:xfrm rot="10800000">
              <a:off x="6168732" y="5209041"/>
              <a:ext cx="389989" cy="4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Oval 132"/>
            <p:cNvSpPr/>
            <p:nvPr/>
          </p:nvSpPr>
          <p:spPr>
            <a:xfrm>
              <a:off x="5522400" y="5139025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4992379" y="5139021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5" name="Straight Connector 134"/>
            <p:cNvCxnSpPr>
              <a:stCxn id="133" idx="2"/>
              <a:endCxn id="134" idx="6"/>
            </p:cNvCxnSpPr>
            <p:nvPr/>
          </p:nvCxnSpPr>
          <p:spPr>
            <a:xfrm rot="10800000">
              <a:off x="5132412" y="5209037"/>
              <a:ext cx="389989" cy="4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 135"/>
            <p:cNvSpPr/>
            <p:nvPr/>
          </p:nvSpPr>
          <p:spPr>
            <a:xfrm>
              <a:off x="4486082" y="5151397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3956061" y="5151393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8" name="Straight Connector 137"/>
            <p:cNvCxnSpPr>
              <a:stCxn id="136" idx="2"/>
              <a:endCxn id="137" idx="6"/>
            </p:cNvCxnSpPr>
            <p:nvPr/>
          </p:nvCxnSpPr>
          <p:spPr>
            <a:xfrm rot="10800000">
              <a:off x="4096094" y="5221409"/>
              <a:ext cx="389989" cy="4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138"/>
            <p:cNvSpPr/>
            <p:nvPr/>
          </p:nvSpPr>
          <p:spPr>
            <a:xfrm>
              <a:off x="3449763" y="5151402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2919742" y="5151398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1" name="Straight Connector 140"/>
            <p:cNvCxnSpPr>
              <a:stCxn id="139" idx="2"/>
              <a:endCxn id="140" idx="6"/>
            </p:cNvCxnSpPr>
            <p:nvPr/>
          </p:nvCxnSpPr>
          <p:spPr>
            <a:xfrm rot="10800000">
              <a:off x="3059775" y="5221414"/>
              <a:ext cx="389989" cy="4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Oval 141"/>
            <p:cNvSpPr/>
            <p:nvPr/>
          </p:nvSpPr>
          <p:spPr>
            <a:xfrm>
              <a:off x="2413444" y="5139828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1883423" y="5139824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4" name="Straight Connector 143"/>
            <p:cNvCxnSpPr>
              <a:stCxn id="142" idx="2"/>
              <a:endCxn id="143" idx="6"/>
            </p:cNvCxnSpPr>
            <p:nvPr/>
          </p:nvCxnSpPr>
          <p:spPr>
            <a:xfrm rot="10800000">
              <a:off x="2023456" y="5209840"/>
              <a:ext cx="389989" cy="4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Oval 145"/>
            <p:cNvSpPr/>
            <p:nvPr/>
          </p:nvSpPr>
          <p:spPr>
            <a:xfrm>
              <a:off x="2729407" y="4819152"/>
              <a:ext cx="140032" cy="14003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3765229" y="4819152"/>
              <a:ext cx="140032" cy="14003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4802045" y="4806784"/>
              <a:ext cx="140032" cy="14003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5838364" y="4819152"/>
              <a:ext cx="140032" cy="14003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6945806" y="4819152"/>
              <a:ext cx="140032" cy="14003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7085838" y="3450969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6008876" y="3450969"/>
              <a:ext cx="140032" cy="140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22986" y="5998904"/>
            <a:ext cx="851418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Three vertices per tooth, one guard per tooth.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3992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Extending Klee’s Problem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1963317"/>
            <a:ext cx="7556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Since the original problem was posed, many</a:t>
            </a:r>
          </a:p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variations have been posed.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3658038"/>
            <a:ext cx="96247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We consider a new problem on guarding in three</a:t>
            </a:r>
          </a:p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dimensions using mobile guards.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8072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Edge guards are allowed to roam along an edge of the</a:t>
            </a:r>
          </a:p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polygon, guarding all points seen from </a:t>
            </a:r>
            <a:r>
              <a:rPr lang="en-US" sz="3200" i="1" dirty="0" smtClean="0">
                <a:solidFill>
                  <a:schemeClr val="bg1"/>
                </a:solidFill>
              </a:rPr>
              <a:t>somewhere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along the edge.</a:t>
            </a:r>
          </a:p>
          <a:p>
            <a:pPr marL="742950" indent="-742950"/>
            <a:endParaRPr lang="en-US" sz="3200" dirty="0" smtClean="0">
              <a:solidFill>
                <a:schemeClr val="bg1"/>
              </a:solidFill>
            </a:endParaRPr>
          </a:p>
          <a:p>
            <a:pPr marL="742950" indent="-742950"/>
            <a:endParaRPr lang="en-US" sz="3200" dirty="0" smtClean="0">
              <a:solidFill>
                <a:schemeClr val="bg1"/>
              </a:solidFill>
            </a:endParaRPr>
          </a:p>
          <a:p>
            <a:pPr marL="742950" indent="-742950"/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253992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Edge Guards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405995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en-US" sz="3200" dirty="0" smtClean="0">
                <a:solidFill>
                  <a:schemeClr val="bg1"/>
                </a:solidFill>
              </a:rPr>
              <a:t>Edge guards have been studied since 1982:</a:t>
            </a:r>
          </a:p>
          <a:p>
            <a:pPr marL="742950" indent="-742950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09571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en-US" sz="2400" dirty="0" smtClean="0">
                <a:solidFill>
                  <a:schemeClr val="bg1"/>
                </a:solidFill>
              </a:rPr>
              <a:t>-1981/1982: Toussaint proposes idea.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55738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en-US" sz="2400" dirty="0" smtClean="0">
                <a:solidFill>
                  <a:schemeClr val="bg1"/>
                </a:solidFill>
              </a:rPr>
              <a:t>-1983: O’Rourke shows tight bound of n/4 edge </a:t>
            </a:r>
            <a:r>
              <a:rPr lang="en-US" sz="2400" i="1" dirty="0" smtClean="0">
                <a:solidFill>
                  <a:schemeClr val="bg1"/>
                </a:solidFill>
              </a:rPr>
              <a:t>or diagonal </a:t>
            </a:r>
            <a:r>
              <a:rPr lang="en-US" sz="2400" dirty="0" smtClean="0">
                <a:solidFill>
                  <a:schemeClr val="bg1"/>
                </a:solidFill>
              </a:rPr>
              <a:t>guards for</a:t>
            </a:r>
          </a:p>
          <a:p>
            <a:pPr marL="742950" indent="-742950"/>
            <a:r>
              <a:rPr lang="en-US" sz="2400" dirty="0" smtClean="0">
                <a:solidFill>
                  <a:schemeClr val="bg1"/>
                </a:solidFill>
              </a:rPr>
              <a:t>general simple </a:t>
            </a:r>
            <a:r>
              <a:rPr lang="en-US" sz="2400" dirty="0" err="1" smtClean="0">
                <a:solidFill>
                  <a:schemeClr val="bg1"/>
                </a:solidFill>
              </a:rPr>
              <a:t>n-gons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438837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en-US" sz="2400" dirty="0" smtClean="0">
                <a:solidFill>
                  <a:schemeClr val="bg1"/>
                </a:solidFill>
              </a:rPr>
              <a:t>-1992: </a:t>
            </a:r>
            <a:r>
              <a:rPr lang="en-US" sz="2400" dirty="0" err="1" smtClean="0">
                <a:solidFill>
                  <a:schemeClr val="bg1"/>
                </a:solidFill>
              </a:rPr>
              <a:t>Shermer</a:t>
            </a:r>
            <a:r>
              <a:rPr lang="en-US" sz="2400" dirty="0" smtClean="0">
                <a:solidFill>
                  <a:schemeClr val="bg1"/>
                </a:solidFill>
              </a:rPr>
              <a:t> gives bounds of n/4 and 3n/10 for edge guards in</a:t>
            </a:r>
          </a:p>
          <a:p>
            <a:pPr marL="742950" indent="-742950"/>
            <a:r>
              <a:rPr lang="en-US" sz="2400" dirty="0" smtClean="0">
                <a:solidFill>
                  <a:schemeClr val="bg1"/>
                </a:solidFill>
              </a:rPr>
              <a:t>general simple </a:t>
            </a:r>
            <a:r>
              <a:rPr lang="en-US" sz="2400" dirty="0" err="1" smtClean="0">
                <a:solidFill>
                  <a:schemeClr val="bg1"/>
                </a:solidFill>
              </a:rPr>
              <a:t>n-gons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521937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en-US" sz="2400" dirty="0" smtClean="0">
                <a:solidFill>
                  <a:schemeClr val="bg1"/>
                </a:solidFill>
              </a:rPr>
              <a:t>-1998: </a:t>
            </a:r>
            <a:r>
              <a:rPr lang="en-US" sz="2400" dirty="0" err="1" smtClean="0">
                <a:solidFill>
                  <a:schemeClr val="bg1"/>
                </a:solidFill>
              </a:rPr>
              <a:t>Bjorling</a:t>
            </a:r>
            <a:r>
              <a:rPr lang="en-US" sz="2400" dirty="0" smtClean="0">
                <a:solidFill>
                  <a:schemeClr val="bg1"/>
                </a:solidFill>
              </a:rPr>
              <a:t>-Sachs shows tight bound of (3n+4)/16 edge guards for</a:t>
            </a:r>
          </a:p>
          <a:p>
            <a:pPr marL="742950" indent="-742950"/>
            <a:r>
              <a:rPr lang="en-US" sz="2400" dirty="0" smtClean="0">
                <a:solidFill>
                  <a:schemeClr val="bg1"/>
                </a:solidFill>
              </a:rPr>
              <a:t>orthogonal simple </a:t>
            </a:r>
            <a:r>
              <a:rPr lang="en-US" sz="2400" dirty="0" err="1" smtClean="0">
                <a:solidFill>
                  <a:schemeClr val="bg1"/>
                </a:solidFill>
              </a:rPr>
              <a:t>n-gons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599652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en-US" sz="2400" dirty="0" smtClean="0">
                <a:solidFill>
                  <a:schemeClr val="bg1"/>
                </a:solidFill>
              </a:rPr>
              <a:t>-2008: </a:t>
            </a:r>
            <a:r>
              <a:rPr lang="en-US" sz="2400" dirty="0" err="1" smtClean="0">
                <a:solidFill>
                  <a:schemeClr val="bg1"/>
                </a:solidFill>
              </a:rPr>
              <a:t>Karavelas</a:t>
            </a:r>
            <a:r>
              <a:rPr lang="en-US" sz="2400" dirty="0" smtClean="0">
                <a:solidFill>
                  <a:schemeClr val="bg1"/>
                </a:solidFill>
              </a:rPr>
              <a:t> gives bounds of n/3 and (2n+1)/5 edge guards for</a:t>
            </a:r>
          </a:p>
          <a:p>
            <a:pPr marL="742950" indent="-742950"/>
            <a:r>
              <a:rPr lang="en-US" sz="2400" dirty="0" smtClean="0">
                <a:solidFill>
                  <a:schemeClr val="bg1"/>
                </a:solidFill>
              </a:rPr>
              <a:t>piecewise-convex curvilinear polygons.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6806</TotalTime>
  <Words>1340</Words>
  <Application>Microsoft Macintosh PowerPoint</Application>
  <PresentationFormat>On-screen Show (4:3)</PresentationFormat>
  <Paragraphs>173</Paragraphs>
  <Slides>29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Face Guards for Art Galleries</vt:lpstr>
      <vt:lpstr>Slide 2</vt:lpstr>
      <vt:lpstr>Slide 3</vt:lpstr>
      <vt:lpstr>Slide 4</vt:lpstr>
      <vt:lpstr>Slide 5</vt:lpstr>
      <vt:lpstr>Slide 6</vt:lpstr>
      <vt:lpstr>Slide 7</vt:lpstr>
      <vt:lpstr>Extending Klee’s Problem</vt:lpstr>
      <vt:lpstr>Edge Guards</vt:lpstr>
      <vt:lpstr>Guarding in 3D</vt:lpstr>
      <vt:lpstr>Face Guards</vt:lpstr>
      <vt:lpstr>Illumination Analogy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Galleries</dc:title>
  <dc:creator>Andrew Winslow</dc:creator>
  <cp:lastModifiedBy>Andrew Winslow</cp:lastModifiedBy>
  <cp:revision>415</cp:revision>
  <dcterms:created xsi:type="dcterms:W3CDTF">2011-06-27T00:16:41Z</dcterms:created>
  <dcterms:modified xsi:type="dcterms:W3CDTF">2011-06-27T00:22:55Z</dcterms:modified>
</cp:coreProperties>
</file>